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67" r:id="rId5"/>
    <p:sldId id="276" r:id="rId6"/>
    <p:sldId id="260" r:id="rId7"/>
    <p:sldId id="261" r:id="rId8"/>
    <p:sldId id="265" r:id="rId9"/>
    <p:sldId id="269" r:id="rId10"/>
    <p:sldId id="273" r:id="rId11"/>
    <p:sldId id="270" r:id="rId12"/>
    <p:sldId id="271" r:id="rId13"/>
    <p:sldId id="272" r:id="rId14"/>
    <p:sldId id="262" r:id="rId15"/>
    <p:sldId id="282" r:id="rId16"/>
    <p:sldId id="264" r:id="rId17"/>
    <p:sldId id="274" r:id="rId18"/>
    <p:sldId id="275" r:id="rId19"/>
    <p:sldId id="278" r:id="rId20"/>
    <p:sldId id="280" r:id="rId21"/>
    <p:sldId id="281" r:id="rId22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2D291-895F-4EAE-BA3C-585DD74BBC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9EF75-ADDE-4BDB-BC75-CD510337489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8949B-FD5D-414F-9135-1432CB48C11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>
            <a:spLocks noChangeArrowheads="1"/>
          </p:cNvSpPr>
          <p:nvPr/>
        </p:nvSpPr>
        <p:spPr bwMode="auto">
          <a:xfrm>
            <a:off x="674688" y="971550"/>
            <a:ext cx="600075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12200" smtClean="0">
                <a:solidFill>
                  <a:srgbClr val="EF53A5"/>
                </a:solidFill>
              </a:rPr>
              <a:t>“</a:t>
            </a: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6999288" y="2613025"/>
            <a:ext cx="601662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12200" smtClean="0">
                <a:solidFill>
                  <a:srgbClr val="EF53A5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52A6C-4849-44D1-B6F5-8D780E7580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EFA82-9D09-4FBB-8E88-68C7DA1460D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B7866-8D92-4B86-B938-F63C6997CC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6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7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C9308-8CDB-4FE8-A10C-FD02F08A698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A52F-98A2-452A-AD5C-6147D20F8E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89538-59D8-4139-AE35-3D5CDE6C85E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2107-0888-41AD-8D4D-C566D85D1DC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D59C3-3822-4E94-99BE-983F219CC1F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E956A-8F18-485A-A6DC-8CC25DAD49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2D17B-475B-4CDF-8BF6-2328131298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0186D-B77A-4196-81D6-51F7C02AF6D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5D78-8730-4C0D-B2E0-F4662E6216F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0DE4E-B3FA-4BCC-ADF9-3689069C93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E2CDC-1DE6-4557-959D-39222834B6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2" name="Title Placeholder 1"/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hangingPunct="1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2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3394027-BD0D-4CCF-A50A-223FDF768AC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8" r:id="rId12"/>
    <p:sldLayoutId id="2147483815" r:id="rId13"/>
    <p:sldLayoutId id="2147483819" r:id="rId14"/>
    <p:sldLayoutId id="2147483820" r:id="rId15"/>
    <p:sldLayoutId id="2147483816" r:id="rId16"/>
    <p:sldLayoutId id="2147483817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EF53A5"/>
        </a:buClr>
        <a:buSzPct val="80000"/>
        <a:buFont typeface="Wingdings 3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EF53A5"/>
        </a:buClr>
        <a:buSzPct val="80000"/>
        <a:buFont typeface="Wingdings 3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EF53A5"/>
        </a:buClr>
        <a:buSzPct val="80000"/>
        <a:buFont typeface="Wingdings 3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EF53A5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EF53A5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286000" y="3619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tr-TR" sz="1800"/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762000" y="381000"/>
            <a:ext cx="7056438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Posterior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Reversibl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Ensefalopati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sendromu (PRES)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914400" y="2549128"/>
            <a:ext cx="82296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err="1" smtClean="0">
                <a:latin typeface="Comic Sans MS" pitchFamily="66" charset="0"/>
              </a:rPr>
              <a:t>Nörolji</a:t>
            </a:r>
            <a:r>
              <a:rPr lang="tr-TR" sz="3200" dirty="0" smtClean="0">
                <a:latin typeface="Comic Sans MS" pitchFamily="66" charset="0"/>
              </a:rPr>
              <a:t> Vaka </a:t>
            </a:r>
            <a:r>
              <a:rPr lang="tr-TR" sz="3200" dirty="0" smtClean="0">
                <a:latin typeface="Comic Sans MS" pitchFamily="66" charset="0"/>
              </a:rPr>
              <a:t>Sunumları-1</a:t>
            </a:r>
            <a:r>
              <a:rPr lang="tr-TR" sz="4400" dirty="0" smtClean="0">
                <a:latin typeface="Comic Sans MS" pitchFamily="66" charset="0"/>
              </a:rPr>
              <a:t/>
            </a:r>
            <a:br>
              <a:rPr lang="tr-TR" sz="4400" dirty="0" smtClean="0">
                <a:latin typeface="Comic Sans MS" pitchFamily="66" charset="0"/>
              </a:rPr>
            </a:br>
            <a:r>
              <a:rPr lang="tr-TR" sz="4400" dirty="0" smtClean="0">
                <a:latin typeface="Comic Sans MS" pitchFamily="66" charset="0"/>
              </a:rPr>
              <a:t> </a:t>
            </a:r>
            <a:br>
              <a:rPr lang="tr-TR" sz="4400" dirty="0" smtClean="0">
                <a:latin typeface="Comic Sans MS" pitchFamily="66" charset="0"/>
              </a:rPr>
            </a:br>
            <a:r>
              <a:rPr lang="tr-TR" dirty="0" err="1" smtClean="0">
                <a:latin typeface="Comic Sans MS" pitchFamily="66" charset="0"/>
              </a:rPr>
              <a:t>Dr.Meryem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Uluşahin</a:t>
            </a:r>
            <a:r>
              <a:rPr lang="tr-TR" dirty="0" smtClean="0">
                <a:latin typeface="Comic Sans MS" pitchFamily="66" charset="0"/>
              </a:rPr>
              <a:t>-</a:t>
            </a:r>
            <a:r>
              <a:rPr lang="tr-TR" dirty="0" err="1" smtClean="0">
                <a:latin typeface="Comic Sans MS" pitchFamily="66" charset="0"/>
              </a:rPr>
              <a:t>Dr.Vildan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Altunayoğlu</a:t>
            </a:r>
            <a:r>
              <a:rPr lang="tr-TR" dirty="0" smtClean="0">
                <a:latin typeface="Comic Sans MS" pitchFamily="66" charset="0"/>
              </a:rPr>
              <a:t> Çakmak</a:t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err="1" smtClean="0">
                <a:latin typeface="Comic Sans MS" pitchFamily="66" charset="0"/>
              </a:rPr>
              <a:t>Dr.Mehmet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Özmenoğlu</a:t>
            </a: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/>
            </a:r>
            <a:br>
              <a:rPr lang="tr-TR" dirty="0" smtClean="0">
                <a:latin typeface="Comic Sans MS" pitchFamily="66" charset="0"/>
              </a:rPr>
            </a:br>
            <a:r>
              <a:rPr lang="tr-TR" sz="1800" i="1" dirty="0" smtClean="0">
                <a:latin typeface="Comic Sans MS" pitchFamily="66" charset="0"/>
              </a:rPr>
              <a:t>6 Mayıs 2015 </a:t>
            </a:r>
            <a:br>
              <a:rPr lang="tr-TR" sz="1800" i="1" dirty="0" smtClean="0">
                <a:latin typeface="Comic Sans MS" pitchFamily="66" charset="0"/>
              </a:rPr>
            </a:br>
            <a:r>
              <a:rPr lang="tr-TR" sz="1800" i="1" dirty="0" smtClean="0">
                <a:latin typeface="Comic Sans MS" pitchFamily="66" charset="0"/>
              </a:rPr>
              <a:t> Grand Zorlu </a:t>
            </a:r>
            <a:r>
              <a:rPr lang="tr-TR" sz="1800" i="1" dirty="0" err="1" smtClean="0">
                <a:latin typeface="Comic Sans MS" pitchFamily="66" charset="0"/>
              </a:rPr>
              <a:t>Hotel</a:t>
            </a:r>
            <a:r>
              <a:rPr lang="tr-TR" sz="1800" i="1" dirty="0" smtClean="0">
                <a:latin typeface="Comic Sans MS" pitchFamily="66" charset="0"/>
              </a:rPr>
              <a:t/>
            </a:r>
            <a:br>
              <a:rPr lang="tr-TR" sz="1800" i="1" dirty="0" smtClean="0">
                <a:latin typeface="Comic Sans MS" pitchFamily="66" charset="0"/>
              </a:rPr>
            </a:br>
            <a:r>
              <a:rPr lang="tr-TR" sz="1800" i="1" dirty="0" smtClean="0">
                <a:latin typeface="Comic Sans MS" pitchFamily="66" charset="0"/>
              </a:rPr>
              <a:t> Trabzon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Hastanın serviste takibi sırasında </a:t>
            </a:r>
          </a:p>
          <a:p>
            <a:pPr lvl="1" eaLnBrk="1" hangingPunct="1"/>
            <a:r>
              <a:rPr lang="tr-TR" smtClean="0"/>
              <a:t>Baş ağrısı</a:t>
            </a:r>
          </a:p>
          <a:p>
            <a:pPr lvl="1" eaLnBrk="1" hangingPunct="1"/>
            <a:r>
              <a:rPr lang="tr-TR" smtClean="0"/>
              <a:t>Görme bulanıklığı</a:t>
            </a:r>
          </a:p>
          <a:p>
            <a:pPr lvl="1" eaLnBrk="1" hangingPunct="1"/>
            <a:r>
              <a:rPr lang="tr-TR" smtClean="0"/>
              <a:t>Gözlerinin önünde ışık çakmaları şeklinde şikayetleri vardı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/>
            </a:r>
            <a:br>
              <a:rPr lang="tr-TR" sz="3200" smtClean="0"/>
            </a:br>
            <a:r>
              <a:rPr lang="tr-TR" sz="3200" smtClean="0"/>
              <a:t>LABORATUVAR:</a:t>
            </a:r>
          </a:p>
        </p:txBody>
      </p:sp>
      <p:sp>
        <p:nvSpPr>
          <p:cNvPr id="1536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BİYOKİMYA: </a:t>
            </a:r>
          </a:p>
          <a:p>
            <a:pPr lvl="1" eaLnBrk="1" hangingPunct="1"/>
            <a:r>
              <a:rPr lang="tr-TR" smtClean="0"/>
              <a:t>Glukoz:82 mg/dl</a:t>
            </a:r>
          </a:p>
          <a:p>
            <a:pPr lvl="1" eaLnBrk="1" hangingPunct="1"/>
            <a:r>
              <a:rPr lang="tr-TR" smtClean="0"/>
              <a:t>Albumin:3.1 g/dl</a:t>
            </a:r>
          </a:p>
          <a:p>
            <a:pPr lvl="1" eaLnBrk="1" hangingPunct="1"/>
            <a:r>
              <a:rPr lang="tr-TR" smtClean="0"/>
              <a:t>BUN:25 mg/dl</a:t>
            </a:r>
          </a:p>
          <a:p>
            <a:pPr lvl="1" eaLnBrk="1" hangingPunct="1"/>
            <a:r>
              <a:rPr lang="tr-TR" smtClean="0"/>
              <a:t>Kreatinin:2.18 mg/dl</a:t>
            </a:r>
          </a:p>
          <a:p>
            <a:pPr lvl="1" eaLnBrk="1" hangingPunct="1"/>
            <a:r>
              <a:rPr lang="tr-TR" smtClean="0"/>
              <a:t>Ürik asit:9.3 mg/dl</a:t>
            </a:r>
          </a:p>
          <a:p>
            <a:pPr lvl="1" eaLnBrk="1" hangingPunct="1"/>
            <a:r>
              <a:rPr lang="tr-TR" smtClean="0"/>
              <a:t>Alt:14 u/l  Ast:45 u/l</a:t>
            </a:r>
          </a:p>
          <a:p>
            <a:pPr lvl="1" eaLnBrk="1" hangingPunct="1"/>
            <a:r>
              <a:rPr lang="tr-TR" smtClean="0"/>
              <a:t>Na:138 mEq/l</a:t>
            </a:r>
          </a:p>
          <a:p>
            <a:pPr lvl="1" eaLnBrk="1" hangingPunct="1"/>
            <a:r>
              <a:rPr lang="tr-TR" smtClean="0"/>
              <a:t>K:4.3 mEq/l</a:t>
            </a:r>
          </a:p>
          <a:p>
            <a:pPr lvl="1" eaLnBrk="1" hangingPunct="1"/>
            <a:r>
              <a:rPr lang="tr-TR" smtClean="0">
                <a:solidFill>
                  <a:srgbClr val="FFFF00"/>
                </a:solidFill>
              </a:rPr>
              <a:t>CRP:6.48 mg/dl</a:t>
            </a:r>
          </a:p>
          <a:p>
            <a:pPr lvl="1"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İçerik Yer Tutucusu 2"/>
          <p:cNvSpPr>
            <a:spLocks noGrp="1"/>
          </p:cNvSpPr>
          <p:nvPr>
            <p:ph idx="1"/>
          </p:nvPr>
        </p:nvSpPr>
        <p:spPr>
          <a:xfrm>
            <a:off x="827088" y="1828800"/>
            <a:ext cx="6711950" cy="4419600"/>
          </a:xfrm>
        </p:spPr>
        <p:txBody>
          <a:bodyPr/>
          <a:lstStyle/>
          <a:p>
            <a:pPr eaLnBrk="1" hangingPunct="1"/>
            <a:r>
              <a:rPr lang="tr-TR" smtClean="0"/>
              <a:t>CBC:</a:t>
            </a:r>
          </a:p>
          <a:p>
            <a:pPr lvl="1" eaLnBrk="1" hangingPunct="1"/>
            <a:r>
              <a:rPr lang="tr-TR" smtClean="0"/>
              <a:t>Lökosit:11.2 </a:t>
            </a:r>
          </a:p>
          <a:p>
            <a:pPr lvl="1" eaLnBrk="1" hangingPunct="1"/>
            <a:r>
              <a:rPr lang="tr-TR" smtClean="0"/>
              <a:t>Hb:10.6 g/dl</a:t>
            </a:r>
          </a:p>
          <a:p>
            <a:pPr lvl="1" eaLnBrk="1" hangingPunct="1"/>
            <a:r>
              <a:rPr lang="tr-TR" smtClean="0"/>
              <a:t>Hematokrit:31.9 %</a:t>
            </a:r>
          </a:p>
          <a:p>
            <a:pPr lvl="1" eaLnBrk="1" hangingPunct="1"/>
            <a:r>
              <a:rPr lang="tr-TR" smtClean="0"/>
              <a:t>Trombosit:182.000</a:t>
            </a:r>
          </a:p>
          <a:p>
            <a:pPr eaLnBrk="1" hangingPunct="1"/>
            <a:r>
              <a:rPr lang="tr-TR" smtClean="0"/>
              <a:t>Sedimentasyon: 66</a:t>
            </a:r>
          </a:p>
          <a:p>
            <a:pPr eaLnBrk="1" hangingPunct="1"/>
            <a:r>
              <a:rPr lang="tr-TR" smtClean="0"/>
              <a:t>TİT:</a:t>
            </a:r>
          </a:p>
          <a:p>
            <a:pPr lvl="1" eaLnBrk="1" hangingPunct="1"/>
            <a:r>
              <a:rPr lang="tr-TR" smtClean="0"/>
              <a:t>PH:6</a:t>
            </a:r>
          </a:p>
          <a:p>
            <a:pPr lvl="1" eaLnBrk="1" hangingPunct="1"/>
            <a:r>
              <a:rPr lang="tr-TR" smtClean="0"/>
              <a:t>Dansite:1.005</a:t>
            </a:r>
          </a:p>
          <a:p>
            <a:pPr lvl="1" eaLnBrk="1" hangingPunct="1"/>
            <a:r>
              <a:rPr lang="tr-TR" smtClean="0"/>
              <a:t>Proteın:30 mg/dl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24 SAATLİK İDRAR:</a:t>
            </a:r>
          </a:p>
          <a:p>
            <a:pPr lvl="1" eaLnBrk="1" hangingPunct="1"/>
            <a:r>
              <a:rPr lang="tr-TR" smtClean="0"/>
              <a:t>Glukoz:2.38 mg/dl</a:t>
            </a:r>
          </a:p>
          <a:p>
            <a:pPr lvl="1" eaLnBrk="1" hangingPunct="1"/>
            <a:r>
              <a:rPr lang="tr-TR" smtClean="0"/>
              <a:t>Kreatinin:29.11 mg/dl</a:t>
            </a:r>
          </a:p>
          <a:p>
            <a:pPr lvl="1" eaLnBrk="1" hangingPunct="1"/>
            <a:r>
              <a:rPr lang="tr-TR" smtClean="0"/>
              <a:t>Total protein:45.62 mg/dl</a:t>
            </a:r>
          </a:p>
          <a:p>
            <a:pPr lvl="1" eaLnBrk="1" hangingPunct="1"/>
            <a:r>
              <a:rPr lang="tr-TR" smtClean="0"/>
              <a:t>Albumin:14.86 mg/dl</a:t>
            </a:r>
          </a:p>
          <a:p>
            <a:pPr lvl="1" eaLnBrk="1" hangingPunct="1"/>
            <a:endParaRPr lang="tr-TR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BEYİN CT:</a:t>
            </a:r>
          </a:p>
          <a:p>
            <a:pPr lvl="1" eaLnBrk="1" hangingPunct="1"/>
            <a:r>
              <a:rPr lang="tr-TR" sz="2200" smtClean="0"/>
              <a:t>Bilateral oksipitalde hipodens görünüm</a:t>
            </a:r>
            <a:endParaRPr lang="tr-TR" sz="2400" smtClean="0"/>
          </a:p>
          <a:p>
            <a:pPr eaLnBrk="1" hangingPunct="1"/>
            <a:r>
              <a:rPr lang="tr-TR" sz="2400" smtClean="0"/>
              <a:t>DİFÜZYON MRG:</a:t>
            </a:r>
          </a:p>
          <a:p>
            <a:pPr lvl="1" eaLnBrk="1" hangingPunct="1"/>
            <a:r>
              <a:rPr lang="tr-TR" sz="2200" smtClean="0"/>
              <a:t>Her iki oksipital lopta korteks-subkortikal beyaz cevher lokalizasyonunda ve sağ temporal lobda subkortikal beyaz cevher lokalizasyonunda T2 ve FLAİR de hiperintens,difüzyon kısıtlaması göztermeyen lezyonlar izlenmiştir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95800" cy="434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5" y="1981200"/>
            <a:ext cx="471487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4 Düz Ok Bağlayıcısı"/>
          <p:cNvCxnSpPr/>
          <p:nvPr/>
        </p:nvCxnSpPr>
        <p:spPr>
          <a:xfrm flipV="1">
            <a:off x="1828800" y="4038600"/>
            <a:ext cx="762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Ok Bağlayıcısı"/>
          <p:cNvCxnSpPr/>
          <p:nvPr/>
        </p:nvCxnSpPr>
        <p:spPr>
          <a:xfrm flipH="1" flipV="1">
            <a:off x="2971800" y="3810000"/>
            <a:ext cx="609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Ok Bağlayıcısı"/>
          <p:cNvCxnSpPr/>
          <p:nvPr/>
        </p:nvCxnSpPr>
        <p:spPr>
          <a:xfrm flipH="1" flipV="1">
            <a:off x="7467600" y="6400800"/>
            <a:ext cx="381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/>
          <p:nvPr/>
        </p:nvCxnSpPr>
        <p:spPr>
          <a:xfrm flipV="1">
            <a:off x="5943600" y="64008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/>
            </a:r>
            <a:br>
              <a:rPr lang="tr-TR" smtClean="0"/>
            </a:br>
            <a:r>
              <a:rPr lang="tr-TR" sz="3200" smtClean="0"/>
              <a:t>TANI-TEDAVİ</a:t>
            </a:r>
            <a:endParaRPr lang="tr-TR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smtClean="0"/>
              <a:t>TANI: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smtClean="0"/>
              <a:t>Hastanın </a:t>
            </a:r>
            <a:r>
              <a:rPr lang="tr-TR" dirty="0" err="1" smtClean="0"/>
              <a:t>preeklamsi</a:t>
            </a:r>
            <a:r>
              <a:rPr lang="tr-TR" dirty="0" smtClean="0"/>
              <a:t> tanısının </a:t>
            </a:r>
            <a:r>
              <a:rPr lang="tr-TR" dirty="0" err="1" smtClean="0"/>
              <a:t>olması,kan</a:t>
            </a:r>
            <a:r>
              <a:rPr lang="tr-TR" dirty="0" smtClean="0"/>
              <a:t> basıncı yüksekliklerinin </a:t>
            </a:r>
            <a:r>
              <a:rPr lang="tr-TR" dirty="0" err="1" smtClean="0"/>
              <a:t>olması,beyın</a:t>
            </a:r>
            <a:r>
              <a:rPr lang="tr-TR" dirty="0" smtClean="0"/>
              <a:t> MR ve </a:t>
            </a:r>
            <a:r>
              <a:rPr lang="tr-TR" dirty="0" err="1" smtClean="0"/>
              <a:t>beyın</a:t>
            </a:r>
            <a:r>
              <a:rPr lang="tr-TR" dirty="0" smtClean="0"/>
              <a:t> CT sonucunda </a:t>
            </a:r>
            <a:r>
              <a:rPr lang="tr-TR" dirty="0" err="1" smtClean="0"/>
              <a:t>hipertansif</a:t>
            </a:r>
            <a:r>
              <a:rPr lang="tr-TR" dirty="0" smtClean="0"/>
              <a:t> </a:t>
            </a:r>
            <a:r>
              <a:rPr lang="tr-TR" dirty="0" err="1" smtClean="0"/>
              <a:t>ensefalopati</a:t>
            </a:r>
            <a:r>
              <a:rPr lang="tr-TR" dirty="0" smtClean="0"/>
              <a:t>? Bulgularının tespit edilmesi üzerine hastada </a:t>
            </a:r>
            <a:r>
              <a:rPr lang="tr-TR" dirty="0" err="1" smtClean="0"/>
              <a:t>progresif</a:t>
            </a:r>
            <a:r>
              <a:rPr lang="tr-TR" dirty="0" smtClean="0"/>
              <a:t> </a:t>
            </a:r>
            <a:r>
              <a:rPr lang="tr-TR" dirty="0" err="1" smtClean="0"/>
              <a:t>reversibl</a:t>
            </a:r>
            <a:r>
              <a:rPr lang="tr-TR" dirty="0" smtClean="0"/>
              <a:t> </a:t>
            </a:r>
            <a:r>
              <a:rPr lang="tr-TR" dirty="0" err="1" smtClean="0"/>
              <a:t>ensefalopati</a:t>
            </a:r>
            <a:r>
              <a:rPr lang="tr-TR" dirty="0" smtClean="0"/>
              <a:t> sendromu (PRES)</a:t>
            </a:r>
            <a:r>
              <a:rPr lang="tr-TR" dirty="0" err="1" smtClean="0"/>
              <a:t>düşnüldü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smtClean="0"/>
              <a:t>TEDAVİ: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smtClean="0"/>
              <a:t>Hastaya nöbet geçirmiş olması nedeniyle </a:t>
            </a:r>
            <a:r>
              <a:rPr lang="tr-TR" dirty="0" err="1" smtClean="0"/>
              <a:t>epanutin</a:t>
            </a:r>
            <a:r>
              <a:rPr lang="tr-TR" dirty="0" smtClean="0"/>
              <a:t> 3x100 mg başlandı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smtClean="0"/>
              <a:t>Hastaya TA regülasyonu için </a:t>
            </a:r>
            <a:r>
              <a:rPr lang="tr-TR" dirty="0" err="1" smtClean="0"/>
              <a:t>perlinganit</a:t>
            </a:r>
            <a:r>
              <a:rPr lang="tr-TR" dirty="0" smtClean="0"/>
              <a:t> </a:t>
            </a:r>
            <a:r>
              <a:rPr lang="tr-TR" dirty="0" err="1" smtClean="0"/>
              <a:t>infüzyonu</a:t>
            </a:r>
            <a:r>
              <a:rPr lang="tr-TR" dirty="0" smtClean="0"/>
              <a:t> başlandı</a:t>
            </a:r>
          </a:p>
          <a:p>
            <a:pPr marL="457200" lvl="1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None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BFT bozukluğu ve kan basıncı yüksekliği olan hasta nefroloji bölümüne konsulte edildi:</a:t>
            </a:r>
          </a:p>
          <a:p>
            <a:pPr lvl="1" eaLnBrk="1" hangingPunct="1"/>
            <a:r>
              <a:rPr lang="tr-TR" smtClean="0"/>
              <a:t>TA:130-140 mmHg sistol/80-90 mmHg diyastol olacak şekilde adalat 30 mg sabah 1 tb  başlanması,total 3L saatte 150 cc AÇİT yapılması önerildi.Hastanın perlinganit infüzyonu azaltılarak kesildi.Adalat 30 mg 1x1 ile TA takibi yapıldı.Kreatin yüksekliği olan hasta hidrate edildi.</a:t>
            </a:r>
          </a:p>
          <a:p>
            <a:pPr eaLnBrk="1" hangingPunct="1"/>
            <a:r>
              <a:rPr lang="tr-TR" smtClean="0"/>
              <a:t>Hasta HTRP açısından göz bölümüne konsulte edildi:</a:t>
            </a:r>
          </a:p>
          <a:p>
            <a:pPr lvl="1" eaLnBrk="1" hangingPunct="1"/>
            <a:r>
              <a:rPr lang="tr-TR" smtClean="0"/>
              <a:t>Hastada evre 0-1 HTRP olduğu belirtildi ve poliklinik kontrolü önerildi.</a:t>
            </a:r>
          </a:p>
          <a:p>
            <a:pPr eaLnBrk="1" hangingPunct="1"/>
            <a:endParaRPr lang="tr-TR" smtClean="0"/>
          </a:p>
          <a:p>
            <a:pPr lvl="1" eaLnBrk="1" hangingPunct="1"/>
            <a:endParaRPr lang="tr-TR" smtClean="0"/>
          </a:p>
          <a:p>
            <a:pPr lvl="1" eaLnBrk="1" hangingPunct="1"/>
            <a:endParaRPr lang="tr-TR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Hastadan nefroloji bölümünün önerisi ile 24 saatlik idrar toplandı ve albümin,total protein,glukoz,kreatinin çalışıldı,sonuçlar normaldi</a:t>
            </a:r>
          </a:p>
          <a:p>
            <a:pPr eaLnBrk="1" hangingPunct="1"/>
            <a:r>
              <a:rPr lang="tr-TR" smtClean="0"/>
              <a:t>Hastadan günlük BFT ve elektrolitler çalışıldı,AFR yüksekliği olan hastanın crp ve sedimentasyonları takip edildi</a:t>
            </a:r>
          </a:p>
          <a:p>
            <a:pPr eaLnBrk="1" hangingPunct="1"/>
            <a:r>
              <a:rPr lang="tr-TR" smtClean="0"/>
              <a:t>Hastanın baş ağrısı,gözme bulanıklığı şikayetleri giderek azaldı,kreatinin ve BUN değerleri normal düzeylere geriledi,CRP ve sedimentasyon geriledi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762000" y="381000"/>
            <a:ext cx="7056438" cy="1400175"/>
          </a:xfrm>
        </p:spPr>
        <p:txBody>
          <a:bodyPr/>
          <a:lstStyle/>
          <a:p>
            <a:r>
              <a:rPr lang="tr-TR" sz="3800" dirty="0" err="1" smtClean="0"/>
              <a:t>Posterior</a:t>
            </a:r>
            <a:r>
              <a:rPr lang="tr-TR" sz="3800" dirty="0" smtClean="0"/>
              <a:t> </a:t>
            </a:r>
            <a:r>
              <a:rPr lang="tr-TR" sz="3800" dirty="0" err="1" smtClean="0"/>
              <a:t>Reversibl</a:t>
            </a:r>
            <a:r>
              <a:rPr lang="tr-TR" sz="3800" dirty="0" smtClean="0"/>
              <a:t> </a:t>
            </a:r>
            <a:r>
              <a:rPr lang="tr-TR" sz="3800" dirty="0" err="1" smtClean="0"/>
              <a:t>Ensefalopati</a:t>
            </a:r>
            <a:r>
              <a:rPr lang="tr-TR" sz="3800" dirty="0" smtClean="0"/>
              <a:t> sendromu (PRES) 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685800" y="2209800"/>
            <a:ext cx="6711950" cy="4195763"/>
          </a:xfrm>
        </p:spPr>
        <p:txBody>
          <a:bodyPr/>
          <a:lstStyle/>
          <a:p>
            <a:endParaRPr lang="tr-TR" smtClean="0"/>
          </a:p>
          <a:p>
            <a:r>
              <a:rPr lang="tr-TR" smtClean="0"/>
              <a:t>Baş ağrısı, bulantı, kusma, bilinç değişikliği, görme bozuklukları ve nöbet geçirme ile prezente olan,</a:t>
            </a:r>
          </a:p>
          <a:p>
            <a:r>
              <a:rPr lang="tr-TR" smtClean="0"/>
              <a:t>Beynin posterior dolaşım alanındaki geçici değişikliklerle karakterize akut nörolojik bir sendromdur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E.R.S</a:t>
            </a:r>
          </a:p>
          <a:p>
            <a:pPr eaLnBrk="1" hangingPunct="1"/>
            <a:r>
              <a:rPr lang="tr-TR" sz="2400" smtClean="0"/>
              <a:t>29 Y,KADIN</a:t>
            </a:r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  <a:p>
            <a:pPr eaLnBrk="1" hangingPunct="1"/>
            <a:r>
              <a:rPr lang="tr-TR" sz="2400" smtClean="0"/>
              <a:t>ŞİKAYET:</a:t>
            </a:r>
          </a:p>
          <a:p>
            <a:pPr lvl="1" eaLnBrk="1" hangingPunct="1"/>
            <a:r>
              <a:rPr lang="tr-TR" sz="2000" smtClean="0"/>
              <a:t>Bulanık görme, nöbet geçirme</a:t>
            </a:r>
          </a:p>
          <a:p>
            <a:pPr eaLnBrk="1" hangingPunct="1"/>
            <a:endParaRPr lang="tr-TR" sz="2400" smtClean="0"/>
          </a:p>
          <a:p>
            <a:pPr eaLnBrk="1" hangingPunct="1"/>
            <a:endParaRPr 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Genellikle malign hipertansiyon, postpartum eklemsi ve immünsüpresif tedaviler ile ilişkilidir</a:t>
            </a:r>
          </a:p>
          <a:p>
            <a:r>
              <a:rPr lang="tr-TR" smtClean="0"/>
              <a:t>Manyetik rezonans incelemede genellikle posterior parietal ve oksipital bölgelerde vazojenik ödem ile uyumlu lezyonlar görülmekle birlikte nadiren izole beyin sapı tutulumu bildirilmiştir.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>Ana lezyonlar parietooksipital lob dışında beynin diğer bölgelerinde yerleşmiş ise olgular atipik PRES olarak adlandırılır </a:t>
            </a:r>
          </a:p>
          <a:p>
            <a:r>
              <a:rPr lang="tr-TR" smtClean="0"/>
              <a:t>PRES’in erken teşhisi ve tedavisi oldukça önemlidir</a:t>
            </a:r>
          </a:p>
          <a:p>
            <a:r>
              <a:rPr lang="tr-TR" smtClean="0"/>
              <a:t>Gecikmiş teşhis ve tedavi iskemik ve hemorajik lezyonlarla birlikte kalıcı nörolojik hasar ve hatta ölüme neden olabilir</a:t>
            </a:r>
          </a:p>
          <a:p>
            <a:r>
              <a:rPr lang="tr-TR" smtClean="0"/>
              <a:t>Tedavide ilk olarak kan basıncının düzeltilmesi temeldir. Hipertansiyonun düzeltilmesi ile nörolojik bulgular genellikle çok kısa sürede kaybolur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6711950" cy="4572000"/>
          </a:xfrm>
        </p:spPr>
        <p:txBody>
          <a:bodyPr/>
          <a:lstStyle/>
          <a:p>
            <a:pPr eaLnBrk="1" hangingPunct="1"/>
            <a:endParaRPr lang="tr-TR" sz="2400" smtClean="0"/>
          </a:p>
          <a:p>
            <a:pPr eaLnBrk="1" hangingPunct="1"/>
            <a:r>
              <a:rPr lang="tr-TR" sz="2400" smtClean="0"/>
              <a:t>ÖYKÜ:</a:t>
            </a:r>
          </a:p>
          <a:p>
            <a:pPr eaLnBrk="1" hangingPunct="1"/>
            <a:r>
              <a:rPr lang="tr-TR" sz="2400" smtClean="0"/>
              <a:t>Bir hafta önce 35 haftalık gebe iken tansiyon (TA 170/100 mmHg) ve tam idrar tahlilinde protein yüksekliği tespit edilmesi ile preeklemsi tanısı konan hasta güven vermeyen fetal durum nedeniyle hastanemiz kadın doğum servisine yatırılmış.</a:t>
            </a:r>
          </a:p>
          <a:p>
            <a:pPr eaLnBrk="1" hangingPunct="1"/>
            <a:endParaRPr 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7 haftalık gebe iken Rh uygunsuzluğu nedeniyle hastaya RHOGAM yapılmış</a:t>
            </a:r>
          </a:p>
          <a:p>
            <a:pPr eaLnBrk="1" hangingPunct="1"/>
            <a:r>
              <a:rPr lang="tr-TR" smtClean="0"/>
              <a:t>Takibi sırasında hastanın kan basıncı alfamet’le (metildopa) kontrol altına alınmış</a:t>
            </a:r>
          </a:p>
          <a:p>
            <a:pPr eaLnBrk="1" hangingPunct="1"/>
            <a:r>
              <a:rPr lang="tr-TR" smtClean="0"/>
              <a:t>Takıbi sırasında NST leri nonreaktif seyreden hasta güven vermeyen fetal durum nedeniyle 21.03.15 tarihinde sezeryana alınmış</a:t>
            </a:r>
          </a:p>
          <a:p>
            <a:pPr eaLnBrk="1" hangingPunct="1"/>
            <a:r>
              <a:rPr lang="tr-TR" smtClean="0"/>
              <a:t>Bebeğin kan grubu negatif gelmesi nedeniyle RHOGAM yapılmamış</a:t>
            </a:r>
          </a:p>
          <a:p>
            <a:pPr eaLnBrk="1" hangingPunct="1"/>
            <a:r>
              <a:rPr lang="tr-TR" smtClean="0"/>
              <a:t>Genel durumu iyi olan hasta taburcu edilmiş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İçerik Yer Tutucusu 2"/>
          <p:cNvSpPr>
            <a:spLocks noGrp="1"/>
          </p:cNvSpPr>
          <p:nvPr>
            <p:ph idx="1"/>
          </p:nvPr>
        </p:nvSpPr>
        <p:spPr>
          <a:xfrm>
            <a:off x="827088" y="1828800"/>
            <a:ext cx="6711950" cy="4419600"/>
          </a:xfrm>
        </p:spPr>
        <p:txBody>
          <a:bodyPr/>
          <a:lstStyle/>
          <a:p>
            <a:pPr marL="342900" lvl="1" indent="-342900" eaLnBrk="1" hangingPunct="1"/>
            <a:endParaRPr lang="tr-TR" sz="2000" smtClean="0"/>
          </a:p>
          <a:p>
            <a:pPr marL="342900" lvl="1" indent="-342900" eaLnBrk="1" hangingPunct="1"/>
            <a:r>
              <a:rPr lang="tr-TR" sz="2000" smtClean="0"/>
              <a:t>Taburculuk sonrası aralıklı olarak tansiyon yüksekliği devam eden hasta her iki gözde bulanık görme, gözünün önünde renkli ışıkların yanıp sönmesi gibi şikayetlerle KTÜ Acil Servisine baş vurdu.</a:t>
            </a:r>
          </a:p>
          <a:p>
            <a:pPr eaLnBrk="1" hangingPunct="1"/>
            <a:r>
              <a:rPr lang="tr-TR" smtClean="0"/>
              <a:t>Çift görme(-),baş ağrısı(-),bulantı-kusma(-)</a:t>
            </a:r>
          </a:p>
          <a:p>
            <a:pPr eaLnBrk="1" hangingPunct="1"/>
            <a:r>
              <a:rPr lang="tr-TR" smtClean="0"/>
              <a:t>Hasta acil servise getirildikten yarım saat sonra 1 dakika kadar süren tonik klonik nöbet geçirmiş</a:t>
            </a:r>
          </a:p>
          <a:p>
            <a:pPr eaLnBrk="1" hangingPunct="1"/>
            <a:r>
              <a:rPr lang="tr-TR" smtClean="0"/>
              <a:t>Nöbet sonrası bilinci açılmayan hasta entübe edilmiş</a:t>
            </a:r>
          </a:p>
          <a:p>
            <a:pPr marL="342900" lvl="1" indent="-342900" eaLnBrk="1" hangingPunct="1"/>
            <a:endParaRPr lang="tr-TR" sz="2000" smtClean="0"/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ÖZGEÇMİŞ</a:t>
            </a:r>
          </a:p>
          <a:p>
            <a:pPr lvl="1" eaLnBrk="1" hangingPunct="1"/>
            <a:r>
              <a:rPr lang="tr-TR" sz="2000" smtClean="0"/>
              <a:t>Tansiyon hastalığı yok, ek hastalık yok</a:t>
            </a:r>
          </a:p>
          <a:p>
            <a:pPr lvl="1" eaLnBrk="1" hangingPunct="1"/>
            <a:r>
              <a:rPr lang="tr-TR" sz="2000" smtClean="0"/>
              <a:t>Düzenli ilaç kullanımı yok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smtClean="0"/>
              <a:t>İLK MUAYENE  (ACİL SERVİSTE)</a:t>
            </a:r>
          </a:p>
          <a:p>
            <a:pPr lvl="1" eaLnBrk="1" hangingPunct="1"/>
            <a:r>
              <a:rPr lang="tr-TR" sz="2000" smtClean="0"/>
              <a:t>Bilinci kapalı,entübe,mekanik ventilatöre bağlı hasta</a:t>
            </a:r>
          </a:p>
          <a:p>
            <a:pPr lvl="1" eaLnBrk="1" hangingPunct="1"/>
            <a:r>
              <a:rPr lang="tr-TR" sz="2000" smtClean="0"/>
              <a:t>IR:+/+ pupiller izokorik</a:t>
            </a:r>
          </a:p>
          <a:p>
            <a:pPr lvl="1" eaLnBrk="1" hangingPunct="1"/>
            <a:r>
              <a:rPr lang="tr-TR" sz="2000" smtClean="0"/>
              <a:t>Ağrılı uyarana minimal çekme yanıtı var</a:t>
            </a:r>
          </a:p>
          <a:p>
            <a:pPr lvl="1" eaLnBrk="1" hangingPunct="1"/>
            <a:r>
              <a:rPr lang="tr-TR" sz="2000" smtClean="0"/>
              <a:t>Duyu muayenesi:değerlendirilemedi</a:t>
            </a:r>
          </a:p>
          <a:p>
            <a:pPr lvl="1" eaLnBrk="1" hangingPunct="1"/>
            <a:r>
              <a:rPr lang="tr-TR" sz="2000" smtClean="0"/>
              <a:t>Serebellar muayene:değerlendirilemedi</a:t>
            </a:r>
          </a:p>
          <a:p>
            <a:pPr lvl="1" eaLnBrk="1" hangingPunct="1"/>
            <a:r>
              <a:rPr lang="tr-TR" sz="2000" smtClean="0"/>
              <a:t>PY:L/L</a:t>
            </a:r>
          </a:p>
          <a:p>
            <a:pPr lvl="1" eaLnBrk="1" hangingPunct="1"/>
            <a:r>
              <a:rPr lang="tr-TR" sz="2000" smtClean="0"/>
              <a:t>Ense sertliği yok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Hasta acil serviste ekstübe edildi,nöroloji servisimize yatışı yapıldı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0600" y="1143000"/>
            <a:ext cx="6711950" cy="52578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None/>
              <a:defRPr/>
            </a:pPr>
            <a:r>
              <a:rPr lang="tr-TR" dirty="0"/>
              <a:t> </a:t>
            </a:r>
            <a:r>
              <a:rPr lang="tr-TR" dirty="0" smtClean="0"/>
              <a:t>   SERVİS TAKİBİ SIRASINDA İLK MUAYENESİ: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err="1" smtClean="0"/>
              <a:t>Biliç</a:t>
            </a:r>
            <a:r>
              <a:rPr lang="tr-TR" dirty="0" smtClean="0"/>
              <a:t> </a:t>
            </a:r>
            <a:r>
              <a:rPr lang="tr-TR" dirty="0" err="1" smtClean="0"/>
              <a:t>açık,oryante</a:t>
            </a:r>
            <a:r>
              <a:rPr lang="tr-TR" dirty="0" smtClean="0"/>
              <a:t> </a:t>
            </a:r>
            <a:r>
              <a:rPr lang="tr-TR" dirty="0" err="1" smtClean="0"/>
              <a:t>koopere</a:t>
            </a:r>
            <a:endParaRPr lang="tr-TR" dirty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smtClean="0"/>
              <a:t>IR:+/+ </a:t>
            </a:r>
            <a:r>
              <a:rPr lang="tr-TR" dirty="0" err="1" smtClean="0"/>
              <a:t>pupiller</a:t>
            </a:r>
            <a:r>
              <a:rPr lang="tr-TR" dirty="0" smtClean="0"/>
              <a:t> </a:t>
            </a:r>
            <a:r>
              <a:rPr lang="tr-TR" dirty="0" err="1" smtClean="0"/>
              <a:t>izokorik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err="1" smtClean="0"/>
              <a:t>Vertikal</a:t>
            </a:r>
            <a:r>
              <a:rPr lang="tr-TR" dirty="0" smtClean="0"/>
              <a:t> ve </a:t>
            </a:r>
            <a:r>
              <a:rPr lang="tr-TR" dirty="0" err="1" smtClean="0"/>
              <a:t>horizontal</a:t>
            </a:r>
            <a:r>
              <a:rPr lang="tr-TR" dirty="0" smtClean="0"/>
              <a:t> </a:t>
            </a:r>
            <a:r>
              <a:rPr lang="tr-TR" dirty="0" err="1" smtClean="0"/>
              <a:t>nistagmus</a:t>
            </a:r>
            <a:r>
              <a:rPr lang="tr-TR" dirty="0" smtClean="0"/>
              <a:t> (+),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smtClean="0"/>
              <a:t>Göz hareketleri her yöne serbest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err="1" smtClean="0"/>
              <a:t>Fasiyal</a:t>
            </a:r>
            <a:r>
              <a:rPr lang="tr-TR" dirty="0" smtClean="0"/>
              <a:t> asimetri </a:t>
            </a:r>
            <a:r>
              <a:rPr lang="tr-TR" dirty="0" err="1" smtClean="0"/>
              <a:t>yok,alt</a:t>
            </a:r>
            <a:r>
              <a:rPr lang="tr-TR" dirty="0" smtClean="0"/>
              <a:t> </a:t>
            </a:r>
            <a:r>
              <a:rPr lang="tr-TR" dirty="0" err="1" smtClean="0"/>
              <a:t>kraniyaller</a:t>
            </a:r>
            <a:r>
              <a:rPr lang="tr-TR" dirty="0" smtClean="0"/>
              <a:t> </a:t>
            </a:r>
            <a:r>
              <a:rPr lang="tr-TR" dirty="0" err="1" smtClean="0"/>
              <a:t>intakt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err="1" smtClean="0"/>
              <a:t>Uvula</a:t>
            </a:r>
            <a:r>
              <a:rPr lang="tr-TR" dirty="0" smtClean="0"/>
              <a:t> orta hatta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smtClean="0"/>
              <a:t>Motor </a:t>
            </a:r>
            <a:r>
              <a:rPr lang="tr-TR" dirty="0" err="1" smtClean="0"/>
              <a:t>muayene:bilateral</a:t>
            </a:r>
            <a:r>
              <a:rPr lang="tr-TR" dirty="0" smtClean="0"/>
              <a:t> üst ve alt </a:t>
            </a:r>
            <a:r>
              <a:rPr lang="tr-TR" dirty="0" err="1" smtClean="0"/>
              <a:t>ekstremitede</a:t>
            </a:r>
            <a:r>
              <a:rPr lang="tr-TR" dirty="0" smtClean="0"/>
              <a:t> 5/5 kuvvet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smtClean="0"/>
              <a:t>Duyu </a:t>
            </a:r>
            <a:r>
              <a:rPr lang="tr-TR" dirty="0" err="1" smtClean="0"/>
              <a:t>muayenesi:normal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err="1" smtClean="0"/>
              <a:t>Serebellar</a:t>
            </a:r>
            <a:r>
              <a:rPr lang="tr-TR" dirty="0" smtClean="0"/>
              <a:t> </a:t>
            </a:r>
            <a:r>
              <a:rPr lang="tr-TR" dirty="0" err="1" smtClean="0"/>
              <a:t>muayene:normal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r>
              <a:rPr lang="tr-TR" dirty="0" err="1" smtClean="0"/>
              <a:t>Py:F</a:t>
            </a:r>
            <a:r>
              <a:rPr lang="tr-TR" dirty="0" smtClean="0"/>
              <a:t>/</a:t>
            </a:r>
            <a:r>
              <a:rPr lang="tr-TR" dirty="0" err="1" smtClean="0"/>
              <a:t>F,Romberg</a:t>
            </a:r>
            <a:r>
              <a:rPr lang="tr-TR" dirty="0" smtClean="0"/>
              <a:t> (-)</a:t>
            </a:r>
          </a:p>
          <a:p>
            <a:pPr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İy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262</TotalTime>
  <Words>657</Words>
  <Application>Microsoft Office PowerPoint</Application>
  <PresentationFormat>Ekran Gösterisi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İyon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 LABORATUVAR:</vt:lpstr>
      <vt:lpstr>Slayt 12</vt:lpstr>
      <vt:lpstr>Slayt 13</vt:lpstr>
      <vt:lpstr>Slayt 14</vt:lpstr>
      <vt:lpstr>Slayt 15</vt:lpstr>
      <vt:lpstr> TANI-TEDAVİ</vt:lpstr>
      <vt:lpstr>Slayt 17</vt:lpstr>
      <vt:lpstr>Slayt 18</vt:lpstr>
      <vt:lpstr>Posterior Reversibl Ensefalopati sendromu (PRES) </vt:lpstr>
      <vt:lpstr>Slayt 20</vt:lpstr>
      <vt:lpstr>Slayt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asus</cp:lastModifiedBy>
  <cp:revision>27</cp:revision>
  <cp:lastPrinted>1601-01-01T00:00:00Z</cp:lastPrinted>
  <dcterms:created xsi:type="dcterms:W3CDTF">1601-01-01T00:00:00Z</dcterms:created>
  <dcterms:modified xsi:type="dcterms:W3CDTF">2015-05-27T10:13:32Z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