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5" r:id="rId2"/>
    <p:sldId id="261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4" r:id="rId13"/>
    <p:sldId id="273" r:id="rId14"/>
    <p:sldId id="272" r:id="rId15"/>
    <p:sldId id="27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08DEC-1B23-4A58-B4DC-7A19535C7256}" type="datetimeFigureOut">
              <a:rPr lang="tr-TR" smtClean="0"/>
              <a:pPr/>
              <a:t>3.6.2015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CBF6D-E8F0-4ED0-BBBB-CAE61A8C38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4459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Bilateral</a:t>
            </a:r>
            <a:r>
              <a:rPr lang="tr-TR" dirty="0" smtClean="0"/>
              <a:t> </a:t>
            </a:r>
            <a:r>
              <a:rPr lang="tr-TR" dirty="0" err="1" smtClean="0"/>
              <a:t>sylvian</a:t>
            </a:r>
            <a:r>
              <a:rPr lang="tr-TR" dirty="0" smtClean="0"/>
              <a:t> </a:t>
            </a:r>
            <a:r>
              <a:rPr lang="tr-TR" dirty="0" err="1" smtClean="0"/>
              <a:t>fissürlerde</a:t>
            </a:r>
            <a:r>
              <a:rPr lang="tr-TR" dirty="0" smtClean="0"/>
              <a:t>, </a:t>
            </a:r>
            <a:r>
              <a:rPr lang="tr-TR" dirty="0" err="1" smtClean="0"/>
              <a:t>serebellar</a:t>
            </a:r>
            <a:r>
              <a:rPr lang="tr-TR" dirty="0" smtClean="0"/>
              <a:t> </a:t>
            </a:r>
            <a:r>
              <a:rPr lang="tr-TR" dirty="0" err="1" smtClean="0"/>
              <a:t>vermiste</a:t>
            </a:r>
            <a:r>
              <a:rPr lang="tr-TR" dirty="0" smtClean="0"/>
              <a:t>, beyin sapı çevresinde T2A serilerde </a:t>
            </a:r>
            <a:r>
              <a:rPr lang="tr-TR" dirty="0" err="1" smtClean="0"/>
              <a:t>hipointens</a:t>
            </a:r>
            <a:r>
              <a:rPr lang="tr-TR" dirty="0" smtClean="0"/>
              <a:t> alanlar izleniyor.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CBF6D-E8F0-4ED0-BBBB-CAE61A8C38D3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2006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CBF6D-E8F0-4ED0-BBBB-CAE61A8C38D3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207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5354211-1288-4650-98E7-8D7DF724641C}" type="datetimeFigureOut">
              <a:rPr lang="tr-TR" smtClean="0"/>
              <a:pPr/>
              <a:t>3.6.2015</a:t>
            </a:fld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A23579-B92B-4BD5-B3A1-7E2AC2848C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54211-1288-4650-98E7-8D7DF724641C}" type="datetimeFigureOut">
              <a:rPr lang="tr-TR" smtClean="0"/>
              <a:pPr/>
              <a:t>3.6.2015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23579-B92B-4BD5-B3A1-7E2AC2848C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54211-1288-4650-98E7-8D7DF724641C}" type="datetimeFigureOut">
              <a:rPr lang="tr-TR" smtClean="0"/>
              <a:pPr/>
              <a:t>3.6.2015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23579-B92B-4BD5-B3A1-7E2AC2848C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54211-1288-4650-98E7-8D7DF724641C}" type="datetimeFigureOut">
              <a:rPr lang="tr-TR" smtClean="0"/>
              <a:pPr/>
              <a:t>3.6.2015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23579-B92B-4BD5-B3A1-7E2AC2848C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5354211-1288-4650-98E7-8D7DF724641C}" type="datetimeFigureOut">
              <a:rPr lang="tr-TR" smtClean="0"/>
              <a:pPr/>
              <a:t>3.6.2015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A23579-B92B-4BD5-B3A1-7E2AC2848C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54211-1288-4650-98E7-8D7DF724641C}" type="datetimeFigureOut">
              <a:rPr lang="tr-TR" smtClean="0"/>
              <a:pPr/>
              <a:t>3.6.2015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4A23579-B92B-4BD5-B3A1-7E2AC2848C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54211-1288-4650-98E7-8D7DF724641C}" type="datetimeFigureOut">
              <a:rPr lang="tr-TR" smtClean="0"/>
              <a:pPr/>
              <a:t>3.6.2015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4A23579-B92B-4BD5-B3A1-7E2AC2848C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54211-1288-4650-98E7-8D7DF724641C}" type="datetimeFigureOut">
              <a:rPr lang="tr-TR" smtClean="0"/>
              <a:pPr/>
              <a:t>3.6.2015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23579-B92B-4BD5-B3A1-7E2AC2848C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54211-1288-4650-98E7-8D7DF724641C}" type="datetimeFigureOut">
              <a:rPr lang="tr-TR" smtClean="0"/>
              <a:pPr/>
              <a:t>3.6.2015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23579-B92B-4BD5-B3A1-7E2AC2848C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5354211-1288-4650-98E7-8D7DF724641C}" type="datetimeFigureOut">
              <a:rPr lang="tr-TR" smtClean="0"/>
              <a:pPr/>
              <a:t>3.6.2015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A23579-B92B-4BD5-B3A1-7E2AC2848C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5354211-1288-4650-98E7-8D7DF724641C}" type="datetimeFigureOut">
              <a:rPr lang="tr-TR" smtClean="0"/>
              <a:pPr/>
              <a:t>3.6.2015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A23579-B92B-4BD5-B3A1-7E2AC2848C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5354211-1288-4650-98E7-8D7DF724641C}" type="datetimeFigureOut">
              <a:rPr lang="tr-TR" smtClean="0"/>
              <a:pPr/>
              <a:t>3.6.2015</a:t>
            </a:fld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4A23579-B92B-4BD5-B3A1-7E2AC2848C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052736" y="836712"/>
            <a:ext cx="8763000" cy="1470025"/>
          </a:xfrm>
        </p:spPr>
        <p:txBody>
          <a:bodyPr anchor="ctr">
            <a:normAutofit fontScale="90000"/>
          </a:bodyPr>
          <a:lstStyle/>
          <a:p>
            <a:r>
              <a:rPr lang="tr-TR" sz="4400" dirty="0" smtClean="0">
                <a:latin typeface="Comic Sans MS" pitchFamily="66" charset="0"/>
              </a:rPr>
              <a:t/>
            </a:r>
            <a:br>
              <a:rPr lang="tr-TR" sz="4400" dirty="0" smtClean="0">
                <a:latin typeface="Comic Sans MS" pitchFamily="66" charset="0"/>
              </a:rPr>
            </a:br>
            <a:r>
              <a:rPr lang="tr-TR" sz="4400" dirty="0" smtClean="0">
                <a:latin typeface="Comic Sans MS" pitchFamily="66" charset="0"/>
              </a:rPr>
              <a:t/>
            </a:r>
            <a:br>
              <a:rPr lang="tr-TR" sz="4400" dirty="0" smtClean="0">
                <a:latin typeface="Comic Sans MS" pitchFamily="66" charset="0"/>
              </a:rPr>
            </a:br>
            <a:r>
              <a:rPr lang="tr-TR" sz="4400" dirty="0" smtClean="0">
                <a:latin typeface="Comic Sans MS" pitchFamily="66" charset="0"/>
              </a:rPr>
              <a:t/>
            </a:r>
            <a:br>
              <a:rPr lang="tr-TR" sz="4400" dirty="0" smtClean="0">
                <a:latin typeface="Comic Sans MS" pitchFamily="66" charset="0"/>
              </a:rPr>
            </a:br>
            <a:r>
              <a:rPr lang="tr-TR" sz="4400" dirty="0" smtClean="0">
                <a:latin typeface="Comic Sans MS" pitchFamily="66" charset="0"/>
              </a:rPr>
              <a:t/>
            </a:r>
            <a:br>
              <a:rPr lang="tr-TR" sz="4400" dirty="0" smtClean="0">
                <a:latin typeface="Comic Sans MS" pitchFamily="66" charset="0"/>
              </a:rPr>
            </a:br>
            <a:r>
              <a:rPr lang="tr-TR" sz="4400" dirty="0" smtClean="0">
                <a:latin typeface="Comic Sans MS" pitchFamily="66" charset="0"/>
              </a:rPr>
              <a:t/>
            </a:r>
            <a:br>
              <a:rPr lang="tr-TR" sz="4400" dirty="0" smtClean="0">
                <a:latin typeface="Comic Sans MS" pitchFamily="66" charset="0"/>
              </a:rPr>
            </a:br>
            <a:r>
              <a:rPr lang="tr-TR" sz="4000" dirty="0" err="1" smtClean="0"/>
              <a:t>Süperfisial</a:t>
            </a:r>
            <a:r>
              <a:rPr lang="tr-TR" sz="4000" dirty="0" smtClean="0"/>
              <a:t> </a:t>
            </a:r>
            <a:r>
              <a:rPr lang="tr-TR" sz="4000" dirty="0" err="1" smtClean="0"/>
              <a:t>Siderozis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400" dirty="0" smtClean="0">
                <a:latin typeface="Comic Sans MS" pitchFamily="66" charset="0"/>
              </a:rPr>
              <a:t/>
            </a:r>
            <a:br>
              <a:rPr lang="tr-TR" sz="4400" dirty="0" smtClean="0">
                <a:latin typeface="Comic Sans MS" pitchFamily="66" charset="0"/>
              </a:rPr>
            </a:br>
            <a:r>
              <a:rPr lang="tr-TR" sz="4400" dirty="0" smtClean="0">
                <a:latin typeface="Comic Sans MS" pitchFamily="66" charset="0"/>
              </a:rPr>
              <a:t/>
            </a:r>
            <a:br>
              <a:rPr lang="tr-TR" sz="4400" dirty="0" smtClean="0">
                <a:latin typeface="Comic Sans MS" pitchFamily="66" charset="0"/>
              </a:rPr>
            </a:br>
            <a:endParaRPr lang="tr-TR" sz="2700" i="1" dirty="0" smtClean="0">
              <a:latin typeface="Comic Sans MS" pitchFamily="66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86000" y="36195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tr-TR" sz="1800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tr-TR" sz="1800" dirty="0" smtClean="0"/>
          </a:p>
          <a:p>
            <a:pPr eaLnBrk="1" hangingPunct="1"/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2627784" y="3284984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err="1" smtClean="0">
                <a:latin typeface="Comic Sans MS" pitchFamily="66" charset="0"/>
              </a:rPr>
              <a:t>Nörolji</a:t>
            </a:r>
            <a:r>
              <a:rPr lang="tr-TR" sz="2800" dirty="0" smtClean="0">
                <a:latin typeface="Comic Sans MS" pitchFamily="66" charset="0"/>
              </a:rPr>
              <a:t> Vaka </a:t>
            </a:r>
            <a:r>
              <a:rPr lang="tr-TR" sz="2800" dirty="0" smtClean="0">
                <a:latin typeface="Comic Sans MS" pitchFamily="66" charset="0"/>
              </a:rPr>
              <a:t>Sunumları-2</a:t>
            </a:r>
          </a:p>
          <a:p>
            <a:r>
              <a:rPr lang="tr-TR" sz="2000" dirty="0" err="1" smtClean="0">
                <a:latin typeface="Comic Sans MS" pitchFamily="66" charset="0"/>
              </a:rPr>
              <a:t>Dr.Meryem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Uluşahin</a:t>
            </a:r>
            <a:r>
              <a:rPr lang="tr-TR" sz="2000" dirty="0" smtClean="0">
                <a:latin typeface="Comic Sans MS" pitchFamily="66" charset="0"/>
              </a:rPr>
              <a:t>-</a:t>
            </a:r>
            <a:r>
              <a:rPr lang="tr-TR" sz="2000" dirty="0" err="1" smtClean="0">
                <a:latin typeface="Comic Sans MS" pitchFamily="66" charset="0"/>
              </a:rPr>
              <a:t>Dr.Vildan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Altunayoğlu</a:t>
            </a:r>
            <a:r>
              <a:rPr lang="tr-TR" sz="2000" dirty="0" smtClean="0">
                <a:latin typeface="Comic Sans MS" pitchFamily="66" charset="0"/>
              </a:rPr>
              <a:t> Çakmak</a:t>
            </a:r>
            <a:br>
              <a:rPr lang="tr-TR" sz="2000" dirty="0" smtClean="0">
                <a:latin typeface="Comic Sans MS" pitchFamily="66" charset="0"/>
              </a:rPr>
            </a:br>
            <a:r>
              <a:rPr lang="tr-TR" sz="2000" dirty="0" err="1" smtClean="0">
                <a:latin typeface="Comic Sans MS" pitchFamily="66" charset="0"/>
              </a:rPr>
              <a:t>Dr.Mehmet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Özmenoğlu</a:t>
            </a:r>
            <a:r>
              <a:rPr lang="tr-TR" sz="4000" dirty="0" smtClean="0">
                <a:latin typeface="Comic Sans MS" pitchFamily="66" charset="0"/>
              </a:rPr>
              <a:t/>
            </a:r>
            <a:br>
              <a:rPr lang="tr-TR" sz="4000" dirty="0" smtClean="0">
                <a:latin typeface="Comic Sans MS" pitchFamily="66" charset="0"/>
              </a:rPr>
            </a:br>
            <a:r>
              <a:rPr lang="tr-TR" sz="4000" dirty="0" smtClean="0">
                <a:latin typeface="Comic Sans MS" pitchFamily="66" charset="0"/>
              </a:rPr>
              <a:t> </a:t>
            </a:r>
            <a:r>
              <a:rPr lang="tr-TR" i="1" dirty="0" smtClean="0">
                <a:latin typeface="Comic Sans MS" pitchFamily="66" charset="0"/>
              </a:rPr>
              <a:t>6 Mayıs 2015 </a:t>
            </a:r>
            <a:br>
              <a:rPr lang="tr-TR" i="1" dirty="0" smtClean="0">
                <a:latin typeface="Comic Sans MS" pitchFamily="66" charset="0"/>
              </a:rPr>
            </a:br>
            <a:r>
              <a:rPr lang="tr-TR" i="1" dirty="0" smtClean="0">
                <a:latin typeface="Comic Sans MS" pitchFamily="66" charset="0"/>
              </a:rPr>
              <a:t> Grand Zorlu </a:t>
            </a:r>
            <a:r>
              <a:rPr lang="tr-TR" i="1" dirty="0" err="1" smtClean="0">
                <a:latin typeface="Comic Sans MS" pitchFamily="66" charset="0"/>
              </a:rPr>
              <a:t>Hotel</a:t>
            </a:r>
            <a:r>
              <a:rPr lang="tr-TR" i="1" dirty="0" smtClean="0">
                <a:latin typeface="Comic Sans MS" pitchFamily="66" charset="0"/>
              </a:rPr>
              <a:t/>
            </a:r>
            <a:br>
              <a:rPr lang="tr-TR" i="1" dirty="0" smtClean="0">
                <a:latin typeface="Comic Sans MS" pitchFamily="66" charset="0"/>
              </a:rPr>
            </a:br>
            <a:r>
              <a:rPr lang="tr-TR" i="1" dirty="0" smtClean="0">
                <a:latin typeface="Comic Sans MS" pitchFamily="66" charset="0"/>
              </a:rPr>
              <a:t> Trabzon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Süperfisial</a:t>
            </a:r>
            <a:r>
              <a:rPr lang="tr-TR" dirty="0" smtClean="0"/>
              <a:t> </a:t>
            </a:r>
            <a:r>
              <a:rPr lang="tr-TR" dirty="0" err="1" smtClean="0"/>
              <a:t>Siderozis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L</a:t>
            </a:r>
            <a:r>
              <a:rPr lang="tr-TR" dirty="0" err="1" smtClean="0"/>
              <a:t>eptomeninksler</a:t>
            </a:r>
            <a:r>
              <a:rPr lang="tr-TR" dirty="0" smtClean="0"/>
              <a:t>, </a:t>
            </a:r>
            <a:r>
              <a:rPr lang="tr-TR" dirty="0" err="1" smtClean="0"/>
              <a:t>subpial</a:t>
            </a:r>
            <a:r>
              <a:rPr lang="tr-TR" dirty="0" smtClean="0"/>
              <a:t> dokular, </a:t>
            </a:r>
            <a:r>
              <a:rPr lang="tr-TR" dirty="0" err="1" smtClean="0"/>
              <a:t>serebellum</a:t>
            </a:r>
            <a:r>
              <a:rPr lang="tr-TR" dirty="0" smtClean="0"/>
              <a:t>, beyin sapı, </a:t>
            </a:r>
            <a:r>
              <a:rPr lang="tr-TR" dirty="0" err="1" smtClean="0"/>
              <a:t>medulla</a:t>
            </a:r>
            <a:r>
              <a:rPr lang="tr-TR" dirty="0" smtClean="0"/>
              <a:t> </a:t>
            </a:r>
            <a:r>
              <a:rPr lang="tr-TR" dirty="0" err="1" smtClean="0"/>
              <a:t>spinalis</a:t>
            </a:r>
            <a:r>
              <a:rPr lang="tr-TR" dirty="0" smtClean="0"/>
              <a:t>, </a:t>
            </a:r>
            <a:r>
              <a:rPr lang="tr-TR" dirty="0" err="1" smtClean="0"/>
              <a:t>kranial</a:t>
            </a:r>
            <a:r>
              <a:rPr lang="tr-TR" dirty="0" smtClean="0"/>
              <a:t> sinirler ve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hemisferlerin</a:t>
            </a:r>
            <a:r>
              <a:rPr lang="tr-TR" dirty="0" smtClean="0"/>
              <a:t> yüzeyinde </a:t>
            </a:r>
            <a:r>
              <a:rPr lang="tr-TR" dirty="0" err="1" smtClean="0"/>
              <a:t>hemosiderin</a:t>
            </a:r>
            <a:r>
              <a:rPr lang="tr-TR" dirty="0" smtClean="0"/>
              <a:t> birikmesi</a:t>
            </a:r>
          </a:p>
        </p:txBody>
      </p:sp>
    </p:spTree>
    <p:extLst>
      <p:ext uri="{BB962C8B-B14F-4D97-AF65-F5344CB8AC3E}">
        <p14:creationId xmlns:p14="http://schemas.microsoft.com/office/powerpoint/2010/main" xmlns="" val="25801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Etyoloji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Neden kesin belirlenemeyebilir</a:t>
            </a:r>
          </a:p>
          <a:p>
            <a:r>
              <a:rPr lang="tr-TR" dirty="0" smtClean="0"/>
              <a:t>Genellikle </a:t>
            </a:r>
            <a:r>
              <a:rPr lang="tr-TR" dirty="0" err="1" smtClean="0"/>
              <a:t>kapiller</a:t>
            </a:r>
            <a:r>
              <a:rPr lang="tr-TR" dirty="0" smtClean="0"/>
              <a:t> veya </a:t>
            </a:r>
            <a:r>
              <a:rPr lang="tr-TR" dirty="0" err="1" smtClean="0"/>
              <a:t>venöz</a:t>
            </a:r>
            <a:r>
              <a:rPr lang="tr-TR" dirty="0" smtClean="0"/>
              <a:t> yapılarda yırtılma sonrası kronik </a:t>
            </a:r>
            <a:r>
              <a:rPr lang="tr-TR" dirty="0" err="1" smtClean="0"/>
              <a:t>subaraknoid</a:t>
            </a:r>
            <a:r>
              <a:rPr lang="tr-TR" dirty="0" smtClean="0"/>
              <a:t> kanama </a:t>
            </a:r>
            <a:r>
              <a:rPr lang="tr-TR" dirty="0" err="1" smtClean="0"/>
              <a:t>episodları</a:t>
            </a:r>
            <a:r>
              <a:rPr lang="tr-TR" dirty="0" smtClean="0"/>
              <a:t> nedeni ile geliştiği sanılmaktadır</a:t>
            </a:r>
          </a:p>
          <a:p>
            <a:r>
              <a:rPr lang="tr-TR" dirty="0" smtClean="0"/>
              <a:t>En sık kronik kanama nedeni </a:t>
            </a:r>
          </a:p>
          <a:p>
            <a:pPr lvl="1"/>
            <a:r>
              <a:rPr lang="tr-TR" dirty="0" smtClean="0"/>
              <a:t>Dural patolojiler</a:t>
            </a:r>
          </a:p>
          <a:p>
            <a:pPr lvl="1"/>
            <a:r>
              <a:rPr lang="tr-TR" dirty="0" err="1" smtClean="0"/>
              <a:t>Vasküler</a:t>
            </a:r>
            <a:r>
              <a:rPr lang="tr-TR" dirty="0" smtClean="0"/>
              <a:t> </a:t>
            </a:r>
            <a:r>
              <a:rPr lang="tr-TR" dirty="0" err="1" smtClean="0"/>
              <a:t>malformasyonlar</a:t>
            </a:r>
            <a:endParaRPr lang="tr-TR" dirty="0" smtClean="0"/>
          </a:p>
          <a:p>
            <a:pPr lvl="1"/>
            <a:r>
              <a:rPr lang="tr-TR" dirty="0" err="1" smtClean="0"/>
              <a:t>Serebral</a:t>
            </a:r>
            <a:r>
              <a:rPr lang="tr-TR" dirty="0" smtClean="0"/>
              <a:t> cerrahi girişim ve travmalar</a:t>
            </a:r>
          </a:p>
          <a:p>
            <a:pPr lvl="1"/>
            <a:r>
              <a:rPr lang="tr-TR" dirty="0"/>
              <a:t>B</a:t>
            </a:r>
            <a:r>
              <a:rPr lang="tr-TR" dirty="0" smtClean="0"/>
              <a:t>eyin tümörleri </a:t>
            </a:r>
          </a:p>
          <a:p>
            <a:pPr lvl="2"/>
            <a:r>
              <a:rPr lang="tr-TR" sz="2000" dirty="0" err="1" smtClean="0"/>
              <a:t>epandimom</a:t>
            </a:r>
            <a:r>
              <a:rPr lang="tr-TR" sz="2000" dirty="0" smtClean="0"/>
              <a:t>, </a:t>
            </a:r>
            <a:r>
              <a:rPr lang="tr-TR" sz="2000" dirty="0" err="1" smtClean="0"/>
              <a:t>leptomeninkslerin</a:t>
            </a:r>
            <a:r>
              <a:rPr lang="tr-TR" sz="2000" dirty="0" smtClean="0"/>
              <a:t> </a:t>
            </a:r>
            <a:r>
              <a:rPr lang="tr-TR" sz="2000" dirty="0" err="1" smtClean="0"/>
              <a:t>karsinomatosisi</a:t>
            </a:r>
            <a:r>
              <a:rPr lang="tr-TR" sz="2000" dirty="0" smtClean="0"/>
              <a:t>, </a:t>
            </a:r>
            <a:r>
              <a:rPr lang="tr-TR" sz="2000" dirty="0" err="1" smtClean="0"/>
              <a:t>oligodendriogliom</a:t>
            </a:r>
            <a:r>
              <a:rPr lang="tr-TR" sz="2000" dirty="0" smtClean="0"/>
              <a:t>, </a:t>
            </a:r>
            <a:r>
              <a:rPr lang="tr-TR" sz="2000" dirty="0" err="1" smtClean="0"/>
              <a:t>pinealoma</a:t>
            </a:r>
            <a:r>
              <a:rPr lang="tr-TR" sz="2000" dirty="0" smtClean="0"/>
              <a:t>, </a:t>
            </a:r>
            <a:r>
              <a:rPr lang="tr-TR" sz="2000" dirty="0" err="1" smtClean="0"/>
              <a:t>hemanjioblastik</a:t>
            </a:r>
            <a:r>
              <a:rPr lang="tr-TR" sz="2000" dirty="0" smtClean="0"/>
              <a:t> </a:t>
            </a:r>
            <a:r>
              <a:rPr lang="tr-TR" sz="2000" dirty="0" err="1" smtClean="0"/>
              <a:t>meningiom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28955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4509120"/>
            <a:ext cx="8291264" cy="2016224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Kan </a:t>
            </a:r>
            <a:r>
              <a:rPr lang="tr-TR" dirty="0" err="1"/>
              <a:t>suabaraknoid</a:t>
            </a:r>
            <a:r>
              <a:rPr lang="tr-TR" dirty="0"/>
              <a:t> mesafede </a:t>
            </a:r>
            <a:r>
              <a:rPr lang="tr-TR" dirty="0" err="1" smtClean="0"/>
              <a:t>serebrospinal</a:t>
            </a:r>
            <a:r>
              <a:rPr lang="tr-TR" dirty="0" smtClean="0"/>
              <a:t> </a:t>
            </a:r>
            <a:r>
              <a:rPr lang="tr-TR" dirty="0"/>
              <a:t>sıvı ile </a:t>
            </a:r>
            <a:r>
              <a:rPr lang="tr-TR" dirty="0" smtClean="0"/>
              <a:t>dolaşır</a:t>
            </a:r>
          </a:p>
          <a:p>
            <a:r>
              <a:rPr lang="tr-TR" dirty="0" smtClean="0"/>
              <a:t>Serbest demir molekülleri </a:t>
            </a:r>
            <a:r>
              <a:rPr lang="tr-TR" dirty="0" err="1" smtClean="0"/>
              <a:t>pia</a:t>
            </a:r>
            <a:r>
              <a:rPr lang="tr-TR" dirty="0" smtClean="0"/>
              <a:t> </a:t>
            </a:r>
            <a:r>
              <a:rPr lang="tr-TR" dirty="0" err="1" smtClean="0"/>
              <a:t>materi</a:t>
            </a:r>
            <a:r>
              <a:rPr lang="tr-TR" dirty="0" smtClean="0"/>
              <a:t> geçerek korteksin yaklaşık 3 mm derinliğinde paslanma yolu ile </a:t>
            </a:r>
            <a:r>
              <a:rPr lang="tr-TR" dirty="0" err="1" smtClean="0"/>
              <a:t>gliosis</a:t>
            </a:r>
            <a:r>
              <a:rPr lang="tr-TR" dirty="0" smtClean="0"/>
              <a:t>, </a:t>
            </a:r>
            <a:r>
              <a:rPr lang="tr-TR" dirty="0" err="1" smtClean="0"/>
              <a:t>demyelinizasyon</a:t>
            </a:r>
            <a:r>
              <a:rPr lang="tr-TR" dirty="0" smtClean="0"/>
              <a:t> ve  sinir kaybına neden olur</a:t>
            </a:r>
            <a:endParaRPr lang="tr-TR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569" y="6253"/>
            <a:ext cx="6721431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02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Klinik Bulgular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/>
              <a:t>	Kardinal bulgular: </a:t>
            </a:r>
          </a:p>
          <a:p>
            <a:r>
              <a:rPr lang="tr-TR" b="1" i="1" dirty="0" smtClean="0"/>
              <a:t>İşitme kaybı ( %95) – </a:t>
            </a:r>
            <a:r>
              <a:rPr lang="tr-TR" b="1" i="1" dirty="0" err="1" smtClean="0"/>
              <a:t>sensörinöral</a:t>
            </a:r>
            <a:r>
              <a:rPr lang="tr-TR" b="1" i="1" dirty="0" smtClean="0"/>
              <a:t> işitme kaybı </a:t>
            </a:r>
          </a:p>
          <a:p>
            <a:r>
              <a:rPr lang="tr-TR" b="1" i="1" dirty="0" err="1" smtClean="0"/>
              <a:t>Ataksi</a:t>
            </a:r>
            <a:endParaRPr lang="tr-TR" b="1" i="1" dirty="0"/>
          </a:p>
          <a:p>
            <a:r>
              <a:rPr lang="tr-TR" dirty="0" err="1" smtClean="0"/>
              <a:t>Vertigo</a:t>
            </a:r>
            <a:endParaRPr lang="tr-TR" dirty="0" smtClean="0"/>
          </a:p>
          <a:p>
            <a:r>
              <a:rPr lang="tr-TR" dirty="0" err="1" smtClean="0"/>
              <a:t>Demans</a:t>
            </a:r>
            <a:endParaRPr lang="tr-TR" dirty="0" smtClean="0"/>
          </a:p>
          <a:p>
            <a:r>
              <a:rPr lang="tr-TR" dirty="0" err="1" smtClean="0"/>
              <a:t>Sfinkter</a:t>
            </a:r>
            <a:r>
              <a:rPr lang="tr-TR" dirty="0" smtClean="0"/>
              <a:t> bozuklukları </a:t>
            </a:r>
          </a:p>
          <a:p>
            <a:r>
              <a:rPr lang="tr-TR" dirty="0" err="1" smtClean="0"/>
              <a:t>Anosmi</a:t>
            </a:r>
            <a:r>
              <a:rPr lang="tr-TR" dirty="0" smtClean="0"/>
              <a:t> </a:t>
            </a:r>
          </a:p>
          <a:p>
            <a:r>
              <a:rPr lang="tr-TR" dirty="0"/>
              <a:t>P</a:t>
            </a:r>
            <a:r>
              <a:rPr lang="tr-TR" dirty="0" smtClean="0"/>
              <a:t>iramidal tutulum</a:t>
            </a:r>
          </a:p>
          <a:p>
            <a:r>
              <a:rPr lang="tr-TR" dirty="0" err="1" smtClean="0"/>
              <a:t>Anizokori</a:t>
            </a:r>
            <a:endParaRPr lang="tr-TR" dirty="0" smtClean="0"/>
          </a:p>
          <a:p>
            <a:r>
              <a:rPr lang="tr-TR" dirty="0" err="1" smtClean="0"/>
              <a:t>Dizartri</a:t>
            </a:r>
            <a:endParaRPr lang="tr-TR" dirty="0" smtClean="0"/>
          </a:p>
          <a:p>
            <a:r>
              <a:rPr lang="tr-TR" dirty="0" err="1" smtClean="0"/>
              <a:t>Spastisite</a:t>
            </a:r>
            <a:endParaRPr lang="tr-TR" dirty="0" smtClean="0"/>
          </a:p>
          <a:p>
            <a:r>
              <a:rPr lang="tr-TR" dirty="0" err="1" smtClean="0"/>
              <a:t>Tinnitus</a:t>
            </a:r>
            <a:endParaRPr lang="tr-TR" dirty="0" smtClean="0"/>
          </a:p>
          <a:p>
            <a:r>
              <a:rPr lang="tr-TR" dirty="0" smtClean="0"/>
              <a:t>Baş ağrısı </a:t>
            </a:r>
          </a:p>
          <a:p>
            <a:r>
              <a:rPr lang="tr-TR" dirty="0" smtClean="0"/>
              <a:t>Nöbet</a:t>
            </a:r>
          </a:p>
          <a:p>
            <a:r>
              <a:rPr lang="tr-TR" dirty="0" err="1" smtClean="0"/>
              <a:t>Hidrosefalus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168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r>
              <a:rPr lang="tr-TR" dirty="0"/>
              <a:t>T</a:t>
            </a:r>
            <a:r>
              <a:rPr lang="tr-TR" dirty="0" smtClean="0"/>
              <a:t>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5266928" cy="4785395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T2 ağırlıklı MRG ile </a:t>
            </a:r>
            <a:r>
              <a:rPr lang="tr-TR" dirty="0" err="1" smtClean="0"/>
              <a:t>hemosiderin</a:t>
            </a:r>
            <a:r>
              <a:rPr lang="tr-TR" dirty="0" smtClean="0"/>
              <a:t> birikimine bağlı </a:t>
            </a:r>
            <a:r>
              <a:rPr lang="tr-TR" dirty="0" err="1" smtClean="0"/>
              <a:t>hipointens</a:t>
            </a:r>
            <a:r>
              <a:rPr lang="tr-TR" dirty="0" smtClean="0"/>
              <a:t> alanların </a:t>
            </a:r>
            <a:r>
              <a:rPr lang="tr-TR" dirty="0" err="1" smtClean="0"/>
              <a:t>giruslar</a:t>
            </a:r>
            <a:r>
              <a:rPr lang="tr-TR" dirty="0" smtClean="0"/>
              <a:t> boyunca, </a:t>
            </a:r>
            <a:r>
              <a:rPr lang="tr-TR" dirty="0" err="1" smtClean="0"/>
              <a:t>ventriküllerin</a:t>
            </a:r>
            <a:r>
              <a:rPr lang="tr-TR" dirty="0" smtClean="0"/>
              <a:t> </a:t>
            </a:r>
            <a:r>
              <a:rPr lang="tr-TR" dirty="0" err="1" smtClean="0"/>
              <a:t>ependimal</a:t>
            </a:r>
            <a:r>
              <a:rPr lang="tr-TR" dirty="0" smtClean="0"/>
              <a:t> yüzeyi, beyin sapı, </a:t>
            </a:r>
            <a:r>
              <a:rPr lang="tr-TR" dirty="0" err="1" smtClean="0"/>
              <a:t>serebellum</a:t>
            </a:r>
            <a:r>
              <a:rPr lang="tr-TR" dirty="0" smtClean="0"/>
              <a:t> ve </a:t>
            </a:r>
            <a:r>
              <a:rPr lang="tr-TR" dirty="0" err="1" smtClean="0"/>
              <a:t>medulla</a:t>
            </a:r>
            <a:r>
              <a:rPr lang="tr-TR" dirty="0" smtClean="0"/>
              <a:t> </a:t>
            </a:r>
            <a:r>
              <a:rPr lang="tr-TR" dirty="0" err="1" smtClean="0"/>
              <a:t>spinalis</a:t>
            </a:r>
            <a:r>
              <a:rPr lang="tr-TR" dirty="0" smtClean="0"/>
              <a:t> gibi bir kısım sinir sistemi bölgelerinde izlenmesi yeterlidir.</a:t>
            </a:r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4792" y="512236"/>
            <a:ext cx="3093753" cy="381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7366" y="4221088"/>
            <a:ext cx="2044054" cy="24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317" y="4221088"/>
            <a:ext cx="1794049" cy="214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78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Kanama odağının tespit edilmesi </a:t>
            </a:r>
            <a:r>
              <a:rPr lang="tr-TR" dirty="0" err="1" smtClean="0"/>
              <a:t>duruldurulması</a:t>
            </a:r>
            <a:r>
              <a:rPr lang="tr-TR" dirty="0" smtClean="0"/>
              <a:t> ve cerrahi tedavisi</a:t>
            </a:r>
          </a:p>
          <a:p>
            <a:r>
              <a:rPr lang="tr-TR" dirty="0" smtClean="0"/>
              <a:t>Odak saptanamayanlarda</a:t>
            </a:r>
          </a:p>
          <a:p>
            <a:pPr lvl="1"/>
            <a:r>
              <a:rPr lang="tr-TR" dirty="0" smtClean="0"/>
              <a:t>Fe </a:t>
            </a:r>
            <a:r>
              <a:rPr lang="tr-TR" dirty="0" err="1" smtClean="0"/>
              <a:t>şelasyon</a:t>
            </a:r>
            <a:r>
              <a:rPr lang="tr-TR" dirty="0" smtClean="0"/>
              <a:t> tedavisi?</a:t>
            </a:r>
          </a:p>
          <a:p>
            <a:pPr lvl="1"/>
            <a:r>
              <a:rPr lang="tr-TR" dirty="0" smtClean="0"/>
              <a:t>Hem </a:t>
            </a:r>
            <a:r>
              <a:rPr lang="tr-TR" dirty="0" err="1" smtClean="0"/>
              <a:t>oksijenaz</a:t>
            </a:r>
            <a:r>
              <a:rPr lang="tr-TR" dirty="0" smtClean="0"/>
              <a:t> inhibitörleri?</a:t>
            </a:r>
          </a:p>
          <a:p>
            <a:r>
              <a:rPr lang="tr-TR" dirty="0" smtClean="0"/>
              <a:t>Hidrosefali durumunda </a:t>
            </a:r>
            <a:r>
              <a:rPr lang="tr-TR" dirty="0" err="1" smtClean="0"/>
              <a:t>şant</a:t>
            </a:r>
            <a:r>
              <a:rPr lang="tr-TR" dirty="0" smtClean="0"/>
              <a:t> operasyonu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897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F.A</a:t>
            </a:r>
          </a:p>
          <a:p>
            <a:r>
              <a:rPr lang="tr-TR" dirty="0" smtClean="0"/>
              <a:t>63 Y , KADIN </a:t>
            </a:r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361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Şikayet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Dengesizlik</a:t>
            </a:r>
          </a:p>
          <a:p>
            <a:r>
              <a:rPr lang="tr-TR" dirty="0" smtClean="0"/>
              <a:t>İşitme kaybı </a:t>
            </a:r>
          </a:p>
          <a:p>
            <a:r>
              <a:rPr lang="tr-TR" dirty="0" smtClean="0"/>
              <a:t>Nöbet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5949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ÖYKÜ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Koklear</a:t>
            </a:r>
            <a:r>
              <a:rPr lang="tr-TR" dirty="0" smtClean="0"/>
              <a:t> </a:t>
            </a:r>
            <a:r>
              <a:rPr lang="tr-TR" dirty="0" err="1" smtClean="0"/>
              <a:t>implant</a:t>
            </a:r>
            <a:r>
              <a:rPr lang="tr-TR" dirty="0" smtClean="0"/>
              <a:t> takılması planlanan hasta nöbet öyküsü nedeniyle KBB tarafından tarafımıza yönlendirildi. </a:t>
            </a:r>
          </a:p>
          <a:p>
            <a:r>
              <a:rPr lang="tr-TR" dirty="0" smtClean="0"/>
              <a:t>15 yıldır </a:t>
            </a:r>
            <a:r>
              <a:rPr lang="tr-TR" dirty="0" err="1" smtClean="0"/>
              <a:t>bilateral</a:t>
            </a:r>
            <a:r>
              <a:rPr lang="tr-TR" dirty="0" smtClean="0"/>
              <a:t> işitme kaybı mevcut (önce sağ kulak, ardından sol kulakta ) </a:t>
            </a:r>
          </a:p>
          <a:p>
            <a:r>
              <a:rPr lang="tr-TR" dirty="0" smtClean="0"/>
              <a:t>10 yıldır yürürken dengesizlik </a:t>
            </a:r>
          </a:p>
          <a:p>
            <a:r>
              <a:rPr lang="tr-TR" dirty="0" smtClean="0"/>
              <a:t>1 yıldır nöbet öyküsü? </a:t>
            </a:r>
          </a:p>
          <a:p>
            <a:pPr marL="0" indent="0">
              <a:buNone/>
            </a:pPr>
            <a:r>
              <a:rPr lang="tr-TR" dirty="0" smtClean="0"/>
              <a:t>           </a:t>
            </a:r>
            <a:r>
              <a:rPr lang="tr-TR" sz="2600" dirty="0" smtClean="0"/>
              <a:t>süre ort:1 </a:t>
            </a:r>
            <a:r>
              <a:rPr lang="tr-TR" sz="2600" dirty="0" err="1" smtClean="0"/>
              <a:t>dk</a:t>
            </a:r>
            <a:r>
              <a:rPr lang="tr-TR" sz="2600" dirty="0" smtClean="0"/>
              <a:t> </a:t>
            </a:r>
          </a:p>
          <a:p>
            <a:pPr marL="0" indent="0">
              <a:buNone/>
            </a:pPr>
            <a:r>
              <a:rPr lang="tr-TR" sz="2600" dirty="0"/>
              <a:t> </a:t>
            </a:r>
            <a:r>
              <a:rPr lang="tr-TR" sz="2600" dirty="0" smtClean="0"/>
              <a:t>             aralık :7-10 gün </a:t>
            </a:r>
          </a:p>
          <a:p>
            <a:pPr marL="0" indent="0">
              <a:buNone/>
            </a:pPr>
            <a:r>
              <a:rPr lang="tr-TR" sz="2600" dirty="0"/>
              <a:t> </a:t>
            </a:r>
            <a:r>
              <a:rPr lang="tr-TR" sz="2600" dirty="0" smtClean="0"/>
              <a:t>             kasılma- idrar kaçırma- çenede kitlenme yok </a:t>
            </a:r>
          </a:p>
          <a:p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xmlns="" val="167246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Özgeçmiş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25 yıl önce geçirilmiş menenjit? (Ani başlayan baş ağrısı sonrası yatış öyküsü mevcut)</a:t>
            </a:r>
          </a:p>
          <a:p>
            <a:endParaRPr lang="tr-TR" dirty="0"/>
          </a:p>
          <a:p>
            <a:r>
              <a:rPr lang="tr-TR" dirty="0" smtClean="0"/>
              <a:t>Kullandığı ilaç:</a:t>
            </a:r>
          </a:p>
          <a:p>
            <a:pPr marL="0" indent="0">
              <a:buNone/>
            </a:pPr>
            <a:r>
              <a:rPr lang="tr-TR" dirty="0" err="1" smtClean="0"/>
              <a:t>Lamictal</a:t>
            </a:r>
            <a:r>
              <a:rPr lang="tr-TR" dirty="0" smtClean="0"/>
              <a:t> 100+50 mg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0210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Nörolojik muayene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Ataksik</a:t>
            </a:r>
            <a:r>
              <a:rPr lang="tr-TR" dirty="0" smtClean="0"/>
              <a:t> yürüyüş</a:t>
            </a:r>
          </a:p>
          <a:p>
            <a:r>
              <a:rPr lang="tr-TR" dirty="0" smtClean="0"/>
              <a:t>PY:E/E</a:t>
            </a:r>
          </a:p>
          <a:p>
            <a:r>
              <a:rPr lang="tr-TR" dirty="0" err="1" smtClean="0"/>
              <a:t>Bilateral</a:t>
            </a:r>
            <a:r>
              <a:rPr lang="tr-TR" dirty="0" smtClean="0"/>
              <a:t> </a:t>
            </a:r>
            <a:r>
              <a:rPr lang="tr-TR" dirty="0" err="1" smtClean="0"/>
              <a:t>sensörinöral</a:t>
            </a:r>
            <a:r>
              <a:rPr lang="tr-TR" dirty="0" smtClean="0"/>
              <a:t> işitme kaybı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0614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Laboratuvar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 smtClean="0"/>
              <a:t>B12:221 </a:t>
            </a:r>
          </a:p>
          <a:p>
            <a:pPr marL="0" indent="0">
              <a:buNone/>
            </a:pPr>
            <a:r>
              <a:rPr lang="tr-TR" dirty="0" err="1" smtClean="0"/>
              <a:t>TFT:Normal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err="1" smtClean="0"/>
              <a:t>CBC:Normal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Serum </a:t>
            </a:r>
            <a:r>
              <a:rPr lang="tr-TR" dirty="0" err="1" smtClean="0"/>
              <a:t>elektrolitleri:Normal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KCFT,BFT :Normal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Kranial</a:t>
            </a:r>
            <a:r>
              <a:rPr lang="tr-TR" dirty="0" smtClean="0"/>
              <a:t> MR: </a:t>
            </a:r>
          </a:p>
          <a:p>
            <a:r>
              <a:rPr lang="tr-TR" dirty="0" err="1" smtClean="0"/>
              <a:t>Bilateral</a:t>
            </a:r>
            <a:r>
              <a:rPr lang="tr-TR" dirty="0" smtClean="0"/>
              <a:t> </a:t>
            </a:r>
            <a:r>
              <a:rPr lang="tr-TR" dirty="0" err="1" smtClean="0"/>
              <a:t>sylvian</a:t>
            </a:r>
            <a:r>
              <a:rPr lang="tr-TR" dirty="0" smtClean="0"/>
              <a:t> </a:t>
            </a:r>
            <a:r>
              <a:rPr lang="tr-TR" dirty="0" err="1" smtClean="0"/>
              <a:t>fissürlerde</a:t>
            </a:r>
            <a:r>
              <a:rPr lang="tr-TR" dirty="0" smtClean="0"/>
              <a:t>, </a:t>
            </a:r>
            <a:r>
              <a:rPr lang="tr-TR" dirty="0" err="1" smtClean="0"/>
              <a:t>serebellar</a:t>
            </a:r>
            <a:r>
              <a:rPr lang="tr-TR" dirty="0" smtClean="0"/>
              <a:t> </a:t>
            </a:r>
            <a:r>
              <a:rPr lang="tr-TR" dirty="0" err="1" smtClean="0"/>
              <a:t>vermiste</a:t>
            </a:r>
            <a:r>
              <a:rPr lang="tr-TR" dirty="0" smtClean="0"/>
              <a:t>, beyin sapı çevresinde T2A serilerde </a:t>
            </a:r>
            <a:r>
              <a:rPr lang="tr-TR" dirty="0" err="1" smtClean="0"/>
              <a:t>hipointens</a:t>
            </a:r>
            <a:r>
              <a:rPr lang="tr-TR" dirty="0" smtClean="0"/>
              <a:t> alanlar izleniyor. </a:t>
            </a:r>
          </a:p>
          <a:p>
            <a:r>
              <a:rPr lang="tr-TR" dirty="0" smtClean="0"/>
              <a:t>Her iki </a:t>
            </a:r>
            <a:r>
              <a:rPr lang="tr-TR" dirty="0" err="1" smtClean="0"/>
              <a:t>serebellar</a:t>
            </a:r>
            <a:r>
              <a:rPr lang="tr-TR" dirty="0" smtClean="0"/>
              <a:t> </a:t>
            </a:r>
            <a:r>
              <a:rPr lang="tr-TR" dirty="0" err="1" smtClean="0"/>
              <a:t>hemisferde</a:t>
            </a:r>
            <a:r>
              <a:rPr lang="tr-TR" dirty="0" smtClean="0"/>
              <a:t> hacim kaybı var. </a:t>
            </a:r>
            <a:r>
              <a:rPr lang="tr-TR" dirty="0" err="1" smtClean="0"/>
              <a:t>Serebellar</a:t>
            </a:r>
            <a:r>
              <a:rPr lang="tr-TR" dirty="0" smtClean="0"/>
              <a:t> </a:t>
            </a:r>
            <a:r>
              <a:rPr lang="tr-TR" dirty="0" err="1" smtClean="0"/>
              <a:t>folyalar</a:t>
            </a:r>
            <a:r>
              <a:rPr lang="tr-TR" dirty="0" smtClean="0"/>
              <a:t> genişlemiştir. </a:t>
            </a:r>
            <a:r>
              <a:rPr lang="tr-TR" dirty="0" err="1" smtClean="0"/>
              <a:t>Serebellar</a:t>
            </a:r>
            <a:r>
              <a:rPr lang="tr-TR" dirty="0" smtClean="0"/>
              <a:t> </a:t>
            </a:r>
            <a:r>
              <a:rPr lang="tr-TR" dirty="0" err="1" smtClean="0"/>
              <a:t>hemisferler</a:t>
            </a:r>
            <a:r>
              <a:rPr lang="tr-TR" dirty="0" smtClean="0"/>
              <a:t> çevresinde ve </a:t>
            </a:r>
            <a:r>
              <a:rPr lang="tr-TR" dirty="0" err="1" smtClean="0"/>
              <a:t>folyalar</a:t>
            </a:r>
            <a:r>
              <a:rPr lang="tr-TR" dirty="0" smtClean="0"/>
              <a:t> arasında T2A seride </a:t>
            </a:r>
            <a:r>
              <a:rPr lang="tr-TR" dirty="0" err="1" smtClean="0"/>
              <a:t>hipointens</a:t>
            </a:r>
            <a:r>
              <a:rPr lang="tr-TR" dirty="0" smtClean="0"/>
              <a:t> alanlar izleniyor. </a:t>
            </a:r>
          </a:p>
          <a:p>
            <a:r>
              <a:rPr lang="tr-TR" dirty="0" err="1" smtClean="0"/>
              <a:t>Hipokampal</a:t>
            </a:r>
            <a:r>
              <a:rPr lang="tr-TR" dirty="0" smtClean="0"/>
              <a:t> </a:t>
            </a:r>
            <a:r>
              <a:rPr lang="tr-TR" dirty="0" err="1" smtClean="0"/>
              <a:t>gyruslarda</a:t>
            </a:r>
            <a:r>
              <a:rPr lang="tr-TR" dirty="0" smtClean="0"/>
              <a:t> </a:t>
            </a:r>
            <a:r>
              <a:rPr lang="tr-TR" dirty="0" err="1" smtClean="0"/>
              <a:t>atrofi</a:t>
            </a:r>
            <a:r>
              <a:rPr lang="tr-TR" dirty="0" smtClean="0"/>
              <a:t> yok. Komşu </a:t>
            </a:r>
            <a:r>
              <a:rPr lang="tr-TR" dirty="0" err="1" smtClean="0"/>
              <a:t>subaraknoid</a:t>
            </a:r>
            <a:r>
              <a:rPr lang="tr-TR" dirty="0" smtClean="0"/>
              <a:t> alanlarda benzer </a:t>
            </a:r>
            <a:r>
              <a:rPr lang="tr-TR" dirty="0" err="1" smtClean="0"/>
              <a:t>hipointens</a:t>
            </a:r>
            <a:r>
              <a:rPr lang="tr-TR" dirty="0" smtClean="0"/>
              <a:t> sinyaller izleniyor.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2185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Kranial</a:t>
            </a:r>
            <a:r>
              <a:rPr lang="tr-TR" dirty="0" smtClean="0"/>
              <a:t> MR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600400" cy="482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628800"/>
            <a:ext cx="3562166" cy="490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Düz Ok Bağlayıcısı"/>
          <p:cNvCxnSpPr/>
          <p:nvPr/>
        </p:nvCxnSpPr>
        <p:spPr>
          <a:xfrm>
            <a:off x="2555776" y="3645024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6588224" y="3645024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204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00132" y="1646238"/>
            <a:ext cx="334373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Düz Ok Bağlayıcısı"/>
          <p:cNvCxnSpPr/>
          <p:nvPr/>
        </p:nvCxnSpPr>
        <p:spPr>
          <a:xfrm flipH="1" flipV="1">
            <a:off x="4716016" y="4509120"/>
            <a:ext cx="50405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 flipV="1">
            <a:off x="4067944" y="4509120"/>
            <a:ext cx="36004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42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222</TotalTime>
  <Words>344</Words>
  <Application>Microsoft Office PowerPoint</Application>
  <PresentationFormat>Ekran Gösterisi (4:3)</PresentationFormat>
  <Paragraphs>82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Döküm</vt:lpstr>
      <vt:lpstr>     Süperfisial Siderozis    </vt:lpstr>
      <vt:lpstr>Slayt 2</vt:lpstr>
      <vt:lpstr>Şikayet </vt:lpstr>
      <vt:lpstr>ÖYKÜ </vt:lpstr>
      <vt:lpstr>Slayt 5</vt:lpstr>
      <vt:lpstr>Nörolojik muayene</vt:lpstr>
      <vt:lpstr>Laboratuvar </vt:lpstr>
      <vt:lpstr>Kranial MR</vt:lpstr>
      <vt:lpstr>Slayt 9</vt:lpstr>
      <vt:lpstr>Süperfisial Siderozis</vt:lpstr>
      <vt:lpstr>Etyoloji</vt:lpstr>
      <vt:lpstr>Slayt 12</vt:lpstr>
      <vt:lpstr>Klinik Bulgular </vt:lpstr>
      <vt:lpstr>Tanı</vt:lpstr>
      <vt:lpstr>Tedavi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asus</cp:lastModifiedBy>
  <cp:revision>39</cp:revision>
  <dcterms:created xsi:type="dcterms:W3CDTF">2015-05-05T10:40:02Z</dcterms:created>
  <dcterms:modified xsi:type="dcterms:W3CDTF">2015-06-03T20:40:30Z</dcterms:modified>
</cp:coreProperties>
</file>