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8FB2-1A8B-4E0D-A96E-A96C8310E718}" type="datetimeFigureOut">
              <a:rPr lang="tr-TR" smtClean="0"/>
              <a:t>20.01.2016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2A5EF-F912-4396-9009-E7533A026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19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48FB2-1A8B-4E0D-A96E-A96C8310E718}" type="datetimeFigureOut">
              <a:rPr lang="tr-TR" smtClean="0"/>
              <a:t>20.01.2016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2A5EF-F912-4396-9009-E7533A026A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690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4800" cap="none" smtClean="0">
                <a:solidFill>
                  <a:srgbClr val="003366"/>
                </a:solidFill>
                <a:latin typeface="Times New Roman" pitchFamily="18" charset="0"/>
              </a:rPr>
              <a:t>BAŞ AĞRILI HASTAYA YAKLAŞIM</a:t>
            </a:r>
            <a:r>
              <a:rPr lang="tr-TR" altLang="tr-TR" sz="4800" cap="none" smtClean="0">
                <a:solidFill>
                  <a:srgbClr val="404040"/>
                </a:solidFill>
                <a:latin typeface="Comic Sans MS" pitchFamily="66" charset="0"/>
              </a:rPr>
              <a:t/>
            </a:r>
            <a:br>
              <a:rPr lang="tr-TR" altLang="tr-TR" sz="4800" cap="none" smtClean="0">
                <a:solidFill>
                  <a:srgbClr val="404040"/>
                </a:solidFill>
                <a:latin typeface="Comic Sans MS" pitchFamily="66" charset="0"/>
              </a:rPr>
            </a:br>
            <a:endParaRPr lang="tr-TR" altLang="tr-TR" sz="4800" cap="none" smtClean="0">
              <a:solidFill>
                <a:srgbClr val="404040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BAŞAĞRISI SINIFLAMASI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603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/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KAROTİS DİSEKSİYONU</a:t>
            </a:r>
            <a:endParaRPr lang="tr-TR" altLang="tr-TR" sz="28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18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TEMPORAL ARTERİT</a:t>
            </a:r>
            <a:endParaRPr lang="tr-TR" altLang="tr-TR" sz="28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24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en-US" cap="none" smtClean="0">
                <a:solidFill>
                  <a:srgbClr val="003366"/>
                </a:solidFill>
                <a:latin typeface="Comic Sans MS" pitchFamily="66" charset="0"/>
              </a:rPr>
              <a:t>BAŞ AĞRILI HASTADA TEHLİKE İŞARETLERİ</a:t>
            </a:r>
            <a:endParaRPr lang="tr-TR" altLang="en-US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39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814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8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16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9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 SINIFLAMASI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FF0000"/>
                </a:solidFill>
                <a:latin typeface="Comic Sans MS" pitchFamily="66" charset="0"/>
              </a:rPr>
              <a:t>ANAMNEZ</a:t>
            </a:r>
            <a:endParaRPr lang="tr-TR" altLang="tr-TR" cap="none" smtClean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0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SEMPTOM ANALİZİ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ZAMANSAL ÖZELLİK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4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tr-TR" sz="3600" smtClean="0">
                <a:solidFill>
                  <a:srgbClr val="003366"/>
                </a:solidFill>
                <a:latin typeface="Comic Sans MS" pitchFamily="66" charset="0"/>
                <a:cs typeface="Times New Roman" pitchFamily="18" charset="0"/>
              </a:rPr>
              <a:t>SUNUM PLANI</a:t>
            </a:r>
            <a:endParaRPr lang="tr-TR" sz="3600" dirty="0">
              <a:solidFill>
                <a:srgbClr val="003366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27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SEMPTOM ANALİZİ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ZAMANSAL ÖZELLİK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3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SEMPTOM ANALİZİ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9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SEMPTOM ANALİZİ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257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SEMPTOM ANALİZİ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6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en-US" sz="2700" cap="none" smtClean="0">
                <a:solidFill>
                  <a:srgbClr val="003366"/>
                </a:solidFill>
                <a:latin typeface="Comic Sans MS" pitchFamily="66" charset="0"/>
              </a:rPr>
              <a:t>BAŞ AĞRISINA YAKLAŞIM – ANAMNEZ</a:t>
            </a:r>
            <a:br>
              <a:rPr lang="tr-TR" altLang="en-US" sz="27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en-US" sz="2700" cap="none" smtClean="0">
                <a:solidFill>
                  <a:srgbClr val="003366"/>
                </a:solidFill>
                <a:latin typeface="Comic Sans MS" pitchFamily="66" charset="0"/>
              </a:rPr>
              <a:t>ÖZGEÇMİŞ -SOYGEÇMİŞ </a:t>
            </a:r>
            <a:endParaRPr lang="tr-TR" altLang="en-US" sz="27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6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 – ANAMNEZ -YAŞ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13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tr-TR" smtClean="0">
                <a:solidFill>
                  <a:srgbClr val="003366"/>
                </a:solidFill>
                <a:latin typeface="Comic Sans MS" pitchFamily="66" charset="0"/>
              </a:rPr>
              <a:t>BAŞAĞRISINA NEDEN OLABİLECEK İLAÇLAR</a:t>
            </a:r>
            <a:endParaRPr lang="tr-TR" dirty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7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en-US" cap="none" smtClean="0">
                <a:solidFill>
                  <a:srgbClr val="003366"/>
                </a:solidFill>
                <a:latin typeface="Comic Sans MS" pitchFamily="66" charset="0"/>
              </a:rPr>
              <a:t>BAŞ AĞRILI HASTADA TEHLİKE İŞARETLERİ</a:t>
            </a:r>
            <a:endParaRPr lang="tr-TR" altLang="en-US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5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FF0000"/>
                </a:solidFill>
                <a:latin typeface="Comic Sans MS" pitchFamily="66" charset="0"/>
              </a:rPr>
              <a:t>MUAYENE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59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FF0000"/>
                </a:solidFill>
                <a:latin typeface="Comic Sans MS" pitchFamily="66" charset="0"/>
              </a:rPr>
              <a:t>LABORATUVAR VE GÖRÜNTÜLEME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5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 PREVALANSI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1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0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9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FF0000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8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2060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>
              <a:solidFill>
                <a:srgbClr val="00206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3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0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NÖROGÖRÜNTÜLEME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NÖROGÖRÜNTÜLEME-SONUÇ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907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BAŞ AĞRISINA YAKLAŞIM</a:t>
            </a:r>
            <a:b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NÖROGÖRÜNTÜLEME-SONUÇ</a:t>
            </a:r>
            <a:endParaRPr lang="tr-TR" altLang="tr-TR" sz="28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  <a:t>PRİMER BAŞAĞRILARI</a:t>
            </a:r>
            <a:b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  <a:t>MİGREN</a:t>
            </a:r>
            <a:endParaRPr lang="tr-TR" altLang="tr-TR" sz="2700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9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   BAŞ AĞRISI PREVALANSI</a:t>
            </a:r>
            <a:endParaRPr lang="tr-TR" altLang="tr-TR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1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tr-TR" smtClean="0">
                <a:solidFill>
                  <a:srgbClr val="003366"/>
                </a:solidFill>
                <a:latin typeface="Comic Sans MS" pitchFamily="66" charset="0"/>
              </a:rPr>
              <a:t>AURASIZ MİGREN</a:t>
            </a:r>
            <a:endParaRPr lang="tr-TR" dirty="0" smtClean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4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AURALI MİGREN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AURA</a:t>
            </a:r>
            <a:endParaRPr lang="tr-TR" altLang="tr-TR" sz="3600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57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4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44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tr-TR" smtClean="0">
                <a:solidFill>
                  <a:srgbClr val="003366"/>
                </a:solidFill>
                <a:latin typeface="Comic Sans MS" pitchFamily="66" charset="0"/>
              </a:rPr>
              <a:t>AURALI MİGREN</a:t>
            </a:r>
            <a:endParaRPr lang="tr-TR" dirty="0" smtClean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9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AURALI MİGREN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0774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KRONİK MİGREN</a:t>
            </a:r>
            <a:endParaRPr lang="tr-TR" altLang="tr-TR" sz="36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7873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4000" cap="none" smtClean="0">
                <a:solidFill>
                  <a:srgbClr val="003366"/>
                </a:solidFill>
                <a:latin typeface="Comic Sans MS" pitchFamily="66" charset="0"/>
              </a:rPr>
              <a:t>MİGREN KOMPLİKASYONLARI</a:t>
            </a:r>
            <a:endParaRPr lang="tr-TR" altLang="tr-TR" sz="4000" b="1" cap="none" smtClean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7076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ATAĞI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2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ATAĞI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PRODROM DÖNEMİ</a:t>
            </a:r>
            <a:endParaRPr lang="tr-TR" altLang="tr-TR" sz="3600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42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 PREVALANSI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TÜRKİYE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87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ATAĞI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AĞRI</a:t>
            </a:r>
            <a:endParaRPr lang="tr-TR" altLang="tr-TR" sz="3600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944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ATAĞI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endParaRPr lang="tr-TR" altLang="tr-TR" sz="2800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2949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0066"/>
                </a:solidFill>
                <a:latin typeface="Comic Sans MS" pitchFamily="66" charset="0"/>
              </a:rPr>
              <a:t>MİGREN TETİKLEYİCİLERİ</a:t>
            </a:r>
            <a:endParaRPr lang="tr-TR" altLang="tr-TR" sz="3600" cap="none" smtClean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5478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</a:t>
            </a:r>
            <a: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  <a:t> </a:t>
            </a:r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PATOFİZYOLOJİ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endParaRPr lang="tr-TR" altLang="tr-TR" sz="32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06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367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TEDAVİ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AMAÇ</a:t>
            </a:r>
            <a:endParaRPr lang="tr-TR" altLang="tr-TR" sz="36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9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TEDAVİ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0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5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25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500" cap="none" smtClean="0">
                <a:solidFill>
                  <a:srgbClr val="003366"/>
                </a:solidFill>
                <a:latin typeface="Comic Sans MS" pitchFamily="66" charset="0"/>
              </a:rPr>
              <a:t>FARMAKOLOJİK TEDAVİ</a:t>
            </a:r>
            <a:endParaRPr lang="tr-TR" altLang="tr-TR" sz="27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29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BASAMAKLI – KATMANLI TEDAVİ?</a:t>
            </a:r>
            <a:endParaRPr lang="en-US" altLang="tr-TR" sz="3200" b="1" cap="none" smtClean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3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1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 PREVALANSI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TÜRKİYE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821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8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02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3742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en-US" altLang="tr-TR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250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6554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RİPTANLAR</a:t>
            </a: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 (</a:t>
            </a: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5HT 1B/</a:t>
            </a: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1D Agonistleri)</a:t>
            </a:r>
            <a:endParaRPr lang="en-US" altLang="tr-TR" sz="2800" cap="none" smtClean="0">
              <a:solidFill>
                <a:srgbClr val="FF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4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9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RİPTANLAR</a:t>
            </a: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 (</a:t>
            </a: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5HT 1B/</a:t>
            </a:r>
            <a:r>
              <a:rPr lang="en-US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1D Agonistleri)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7767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en-US" altLang="tr-TR" sz="2900" cap="none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tr-TR" altLang="tr-TR" sz="2900" cap="none" smtClean="0">
                <a:solidFill>
                  <a:srgbClr val="FF0000"/>
                </a:solidFill>
                <a:latin typeface="Comic Sans MS" pitchFamily="66" charset="0"/>
              </a:rPr>
              <a:t>RİPTANLAR</a:t>
            </a:r>
            <a:r>
              <a:rPr lang="en-US" altLang="tr-TR" sz="2900" cap="none" smtClean="0">
                <a:solidFill>
                  <a:srgbClr val="FF0000"/>
                </a:solidFill>
                <a:latin typeface="Comic Sans MS" pitchFamily="66" charset="0"/>
              </a:rPr>
              <a:t> (</a:t>
            </a:r>
            <a:r>
              <a:rPr lang="tr-TR" altLang="tr-TR" sz="2900" cap="none" smtClean="0">
                <a:solidFill>
                  <a:srgbClr val="FF0000"/>
                </a:solidFill>
                <a:latin typeface="Comic Sans MS" pitchFamily="66" charset="0"/>
              </a:rPr>
              <a:t>5HT 1B/</a:t>
            </a:r>
            <a:r>
              <a:rPr lang="en-US" altLang="tr-TR" sz="2900" cap="none" smtClean="0">
                <a:solidFill>
                  <a:srgbClr val="FF0000"/>
                </a:solidFill>
                <a:latin typeface="Comic Sans MS" pitchFamily="66" charset="0"/>
              </a:rPr>
              <a:t>1D Agonistleri)</a:t>
            </a:r>
            <a:endParaRPr lang="tr-TR" altLang="tr-TR" sz="27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6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36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ERGO PREPARATLARI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PREVALANSI DÜNYA VERİLERİ</a:t>
            </a:r>
            <a:endParaRPr lang="tr-TR" altLang="tr-TR" sz="3200" b="1" cap="none" smtClean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77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b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</a:br>
            <a:endParaRPr lang="tr-TR" altLang="tr-TR" sz="2700" cap="none" smtClean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030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0756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83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679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690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ATAK TEDAVİSİ</a:t>
            </a:r>
            <a:endParaRPr lang="tr-TR" altLang="tr-TR" cap="none" smtClean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4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MİGREN STATUS TEDAVİSİ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814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PROFİLAKTİK TEDAVİ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351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PROFİLAKTİK TEDAVİ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BAŞ AĞRISI PREVALANSI</a:t>
            </a:r>
            <a:b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YAŞ-CİNSİYET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7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PROFİLAKTİK TEDAVİ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96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2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41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628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NONFARMAKOLOJİK TEDAVİLER</a:t>
            </a:r>
            <a:endParaRPr lang="en-US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4276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 PROFİLAKSİ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7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BOTULİNUM TOKSİN – MİGREN PROFİLAKSİSİ</a:t>
            </a:r>
            <a:endParaRPr lang="tr-TR" altLang="tr-TR" sz="28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3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tr-TR" smtClean="0">
                <a:solidFill>
                  <a:srgbClr val="003366"/>
                </a:solidFill>
                <a:latin typeface="Comic Sans MS" pitchFamily="66" charset="0"/>
              </a:rPr>
              <a:t>GERİLİM TİPİ BAŞAĞRISI</a:t>
            </a:r>
            <a:endParaRPr lang="tr-TR" dirty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2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GERİLİM TİPİ BAŞAĞRISI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22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MİGREN-GERİLİM TİPİ BAŞAĞRISI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0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   DOKTORA BAŞVURU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550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  <a:t>TRİGEMİNAL OTONOMİK SEFALJİLER</a:t>
            </a:r>
            <a:b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700" cap="none" smtClean="0">
                <a:solidFill>
                  <a:srgbClr val="003366"/>
                </a:solidFill>
                <a:latin typeface="Comic Sans MS" pitchFamily="66" charset="0"/>
              </a:rPr>
              <a:t>KÜME BAŞAĞRISI</a:t>
            </a:r>
            <a:endParaRPr lang="tr-TR" altLang="tr-TR" sz="27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28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cap="none" smtClean="0">
                <a:solidFill>
                  <a:srgbClr val="003366"/>
                </a:solidFill>
                <a:latin typeface="Comic Sans MS" pitchFamily="66" charset="0"/>
              </a:rPr>
              <a:t>KÜME BAŞAĞRISI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1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KÜME BAŞAĞRISI TEDAVİ</a:t>
            </a:r>
            <a:endParaRPr lang="en-US" altLang="tr-TR" sz="32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434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0066"/>
                </a:solidFill>
                <a:latin typeface="Comic Sans MS" pitchFamily="66" charset="0"/>
              </a:rPr>
              <a:t>İLAÇ AŞIRI KULLANIMI BAŞAĞRISI </a:t>
            </a:r>
            <a:endParaRPr lang="tr-TR" altLang="tr-TR" cap="none" smtClean="0">
              <a:solidFill>
                <a:srgbClr val="0000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872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İLAÇ AŞIRI KULLANIMI BAŞAĞRISI </a:t>
            </a:r>
            <a:endParaRPr lang="tr-TR" altLang="tr-TR" sz="2800" cap="none" smtClean="0">
              <a:solidFill>
                <a:srgbClr val="003366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13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  <a:t>İLAÇ AŞIRI KULLANIMI BAŞAĞRISI</a:t>
            </a:r>
            <a:b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900" cap="none" smtClean="0">
                <a:solidFill>
                  <a:srgbClr val="003366"/>
                </a:solidFill>
                <a:latin typeface="Comic Sans MS" pitchFamily="66" charset="0"/>
              </a:rPr>
              <a:t>TEDAVİ </a:t>
            </a:r>
            <a:endParaRPr lang="tr-TR" altLang="tr-TR" sz="2700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77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9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b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003366"/>
                </a:solidFill>
                <a:latin typeface="Comic Sans MS" pitchFamily="66" charset="0"/>
              </a:rPr>
              <a:t>görüntüleme</a:t>
            </a:r>
            <a:endParaRPr lang="tr-TR" altLang="tr-TR" cap="none" smtClean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258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subaraknoid kanama</a:t>
            </a:r>
            <a:endParaRPr lang="tr-TR" altLang="tr-TR" cap="none" smtClean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65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  <a:t>SEKONDER BAŞAĞRISI</a:t>
            </a:r>
            <a:br>
              <a:rPr lang="tr-TR" altLang="tr-TR" sz="3200" cap="none" smtClean="0">
                <a:solidFill>
                  <a:srgbClr val="003366"/>
                </a:solidFill>
                <a:latin typeface="Comic Sans MS" pitchFamily="66" charset="0"/>
              </a:rPr>
            </a:br>
            <a:r>
              <a:rPr lang="tr-TR" altLang="tr-TR" sz="2800" cap="none" smtClean="0">
                <a:solidFill>
                  <a:srgbClr val="FF0000"/>
                </a:solidFill>
                <a:latin typeface="Comic Sans MS" pitchFamily="66" charset="0"/>
              </a:rPr>
              <a:t>SEREBRAL VENÖZ TROMBOZ</a:t>
            </a:r>
            <a:endParaRPr lang="tr-TR" altLang="tr-TR" sz="2800" cap="none" smtClean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9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Office PowerPoint</Application>
  <PresentationFormat>Ekran Gösterisi (4:3)</PresentationFormat>
  <Paragraphs>87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104</vt:i4>
      </vt:variant>
    </vt:vector>
  </HeadingPairs>
  <TitlesOfParts>
    <vt:vector size="105" baseType="lpstr">
      <vt:lpstr>Ofis Teması</vt:lpstr>
      <vt:lpstr>BAŞ AĞRILI HASTAYA YAKLAŞIM </vt:lpstr>
      <vt:lpstr>SUNUM PLANI</vt:lpstr>
      <vt:lpstr>BAŞ AĞRISI PREVALANSI</vt:lpstr>
      <vt:lpstr>   BAŞ AĞRISI PREVALANSI</vt:lpstr>
      <vt:lpstr>BAŞ AĞRISI PREVALANSI TÜRKİYE</vt:lpstr>
      <vt:lpstr>BAŞ AĞRISI PREVALANSI TÜRKİYE</vt:lpstr>
      <vt:lpstr>MİGREN PREVALANSI DÜNYA VERİLERİ</vt:lpstr>
      <vt:lpstr>BAŞ AĞRISI PREVALANSI YAŞ-CİNSİYET</vt:lpstr>
      <vt:lpstr>   DOKTORA BAŞVURU</vt:lpstr>
      <vt:lpstr>BAŞAĞRISI SINIFLAMASI</vt:lpstr>
      <vt:lpstr>PowerPoint Sunusu</vt:lpstr>
      <vt:lpstr>PowerPoint Sunusu</vt:lpstr>
      <vt:lpstr>PowerPoint Sunusu</vt:lpstr>
      <vt:lpstr>PowerPoint Sunusu</vt:lpstr>
      <vt:lpstr>PowerPoint Sunusu</vt:lpstr>
      <vt:lpstr>BAŞ AĞRISI SINIFLAMASI</vt:lpstr>
      <vt:lpstr>BAŞ AĞRISINA YAKLAŞIM</vt:lpstr>
      <vt:lpstr>BAŞ AĞRISINA YAKLAŞIM ANAMNEZ</vt:lpstr>
      <vt:lpstr>SEMPTOM ANALİZİ ZAMANSAL ÖZELLİK</vt:lpstr>
      <vt:lpstr>SEMPTOM ANALİZİ ZAMANSAL ÖZELLİK</vt:lpstr>
      <vt:lpstr>SEMPTOM ANALİZİ</vt:lpstr>
      <vt:lpstr>SEMPTOM ANALİZİ</vt:lpstr>
      <vt:lpstr>SEMPTOM ANALİZİ</vt:lpstr>
      <vt:lpstr>BAŞ AĞRISINA YAKLAŞIM – ANAMNEZ ÖZGEÇMİŞ -SOYGEÇMİŞ </vt:lpstr>
      <vt:lpstr>BAŞ AĞRISINA YAKLAŞIM – ANAMNEZ -YAŞ</vt:lpstr>
      <vt:lpstr>BAŞAĞRISINA NEDEN OLABİLECEK İLAÇLAR</vt:lpstr>
      <vt:lpstr>BAŞ AĞRILI HASTADA TEHLİKE İŞARETLERİ</vt:lpstr>
      <vt:lpstr>BAŞ AĞRISINA YAKLAŞIM MUAYENE</vt:lpstr>
      <vt:lpstr>BAŞ AĞRISINA YAKLAŞIM LABORATUVAR VE GÖRÜNTÜLEME</vt:lpstr>
      <vt:lpstr>BAŞ AĞRISINA YAKLAŞIM NÖROGÖRÜNTÜLEME</vt:lpstr>
      <vt:lpstr>BAŞ AĞRISINA YAKLAŞIM NÖROGÖRÜNTÜLEME</vt:lpstr>
      <vt:lpstr>BAŞ AĞRISINA YAKLAŞIM NÖROGÖRÜNTÜLEME</vt:lpstr>
      <vt:lpstr>BAŞ AĞRISINA YAKLAŞIM NÖROGÖRÜNTÜLEME</vt:lpstr>
      <vt:lpstr>BAŞ AĞRISINA YAKLAŞIM NÖROGÖRÜNTÜLEME</vt:lpstr>
      <vt:lpstr>PowerPoint Sunusu</vt:lpstr>
      <vt:lpstr>BAŞ AĞRISINA YAKLAŞIM NÖROGÖRÜNTÜLEME</vt:lpstr>
      <vt:lpstr>BAŞ AĞRISINA YAKLAŞIM NÖROGÖRÜNTÜLEME-SONUÇ</vt:lpstr>
      <vt:lpstr>BAŞ AĞRISINA YAKLAŞIM NÖROGÖRÜNTÜLEME-SONUÇ</vt:lpstr>
      <vt:lpstr>PRİMER BAŞAĞRILARI MİGREN</vt:lpstr>
      <vt:lpstr>AURASIZ MİGREN</vt:lpstr>
      <vt:lpstr>AURALI MİGREN AURA</vt:lpstr>
      <vt:lpstr>PowerPoint Sunusu</vt:lpstr>
      <vt:lpstr>PowerPoint Sunusu</vt:lpstr>
      <vt:lpstr>AURALI MİGREN</vt:lpstr>
      <vt:lpstr>AURALI MİGREN</vt:lpstr>
      <vt:lpstr>KRONİK MİGREN</vt:lpstr>
      <vt:lpstr>MİGREN KOMPLİKASYONLARI</vt:lpstr>
      <vt:lpstr>MİGREN ATAĞI</vt:lpstr>
      <vt:lpstr>MİGREN ATAĞI PRODROM DÖNEMİ</vt:lpstr>
      <vt:lpstr>MİGREN ATAĞI AĞRI</vt:lpstr>
      <vt:lpstr>MİGREN ATAĞI </vt:lpstr>
      <vt:lpstr>MİGREN TETİKLEYİCİLERİ</vt:lpstr>
      <vt:lpstr>MİGREN PATOFİZYOLOJİ </vt:lpstr>
      <vt:lpstr>PowerPoint Sunusu</vt:lpstr>
      <vt:lpstr>MİGREN TEDAVİ AMAÇ</vt:lpstr>
      <vt:lpstr>MİGREN TEDAVİ</vt:lpstr>
      <vt:lpstr>MİGREN ATAK TEDAVİSİ FARMAKOLOJİK TEDAVİ</vt:lpstr>
      <vt:lpstr>MİGREN ATAK TEDAVİSİ BASAMAKLI – KATMANLI TEDAVİ?</vt:lpstr>
      <vt:lpstr>MİGREN ATAK TEDAVİSİ</vt:lpstr>
      <vt:lpstr>MİGREN ATAK TEDAVİSİ</vt:lpstr>
      <vt:lpstr>MİGREN ATAK TEDAVİSİ</vt:lpstr>
      <vt:lpstr>MİGREN ATAK TEDAVİSİ</vt:lpstr>
      <vt:lpstr>MİGREN ATAK TEDAVİSİ</vt:lpstr>
      <vt:lpstr>MİGREN ATAK TEDAVİSİ</vt:lpstr>
      <vt:lpstr>MİGREN ATAK TEDAVİSİ TRİPTANLAR (5HT 1B/1D Agonistleri)</vt:lpstr>
      <vt:lpstr>PowerPoint Sunusu</vt:lpstr>
      <vt:lpstr>MİGREN ATAK TEDAVİSİ TRİPTANLAR (5HT 1B/1D Agonistleri)</vt:lpstr>
      <vt:lpstr>MİGREN ATAK TEDAVİSİ TRİPTANLAR (5HT 1B/1D Agonistleri)</vt:lpstr>
      <vt:lpstr>MİGREN ATAK TEDAVİSİ ERGO PREPARATLARI</vt:lpstr>
      <vt:lpstr>MİGREN ATAK TEDAVİSİ </vt:lpstr>
      <vt:lpstr>PowerPoint Sunusu</vt:lpstr>
      <vt:lpstr>PowerPoint Sunusu</vt:lpstr>
      <vt:lpstr>PowerPoint Sunusu</vt:lpstr>
      <vt:lpstr>PowerPoint Sunusu</vt:lpstr>
      <vt:lpstr>MİGREN ATAK TEDAVİSİ</vt:lpstr>
      <vt:lpstr>MİGREN ATAK TEDAVİSİ</vt:lpstr>
      <vt:lpstr>MİGREN STATUS TEDAVİSİ</vt:lpstr>
      <vt:lpstr>MİGREN PROFİLAKTİK TEDAVİ</vt:lpstr>
      <vt:lpstr>MİGREN PROFİLAKTİK TEDAVİ</vt:lpstr>
      <vt:lpstr>MİGREN PROFİLAKTİK TEDAVİ</vt:lpstr>
      <vt:lpstr>MİGREN PROFİLAKSİ</vt:lpstr>
      <vt:lpstr>PowerPoint Sunusu</vt:lpstr>
      <vt:lpstr>MİGREN PROFİLAKSİ</vt:lpstr>
      <vt:lpstr>NONFARMAKOLOJİK TEDAVİLER</vt:lpstr>
      <vt:lpstr>MİGREN PROFİLAKSİ</vt:lpstr>
      <vt:lpstr>BOTULİNUM TOKSİN – MİGREN PROFİLAKSİSİ</vt:lpstr>
      <vt:lpstr>GERİLİM TİPİ BAŞAĞRISI</vt:lpstr>
      <vt:lpstr>GERİLİM TİPİ BAŞAĞRISI</vt:lpstr>
      <vt:lpstr>MİGREN-GERİLİM TİPİ BAŞAĞRISI</vt:lpstr>
      <vt:lpstr>TRİGEMİNAL OTONOMİK SEFALJİLER KÜME BAŞAĞRISI</vt:lpstr>
      <vt:lpstr>KÜME BAŞAĞRISI</vt:lpstr>
      <vt:lpstr>KÜME BAŞAĞRISI TEDAVİ</vt:lpstr>
      <vt:lpstr>İLAÇ AŞIRI KULLANIMI BAŞAĞRISI </vt:lpstr>
      <vt:lpstr>İLAÇ AŞIRI KULLANIMI BAŞAĞRISI </vt:lpstr>
      <vt:lpstr>İLAÇ AŞIRI KULLANIMI BAŞAĞRISI TEDAVİ </vt:lpstr>
      <vt:lpstr>SEKONDER BAŞAĞRISI</vt:lpstr>
      <vt:lpstr>SEKONDER BAŞAĞRISI görüntüleme</vt:lpstr>
      <vt:lpstr>SEKONDER BAŞAĞRISI subaraknoid kanama</vt:lpstr>
      <vt:lpstr>SEKONDER BAŞAĞRISI SEREBRAL VENÖZ TROMBOZ</vt:lpstr>
      <vt:lpstr>SEKONDER BAŞAĞRISI KAROTİS DİSEKSİYONU</vt:lpstr>
      <vt:lpstr>SEKONDER BAŞAĞRISI TEMPORAL ARTERİT</vt:lpstr>
      <vt:lpstr>BAŞ AĞRILI HASTADA TEHLİKE İŞARETLERİ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BAŞ AĞRILI HASTAYA YAKLAŞIM </dc:title>
  <dc:creator>Win7</dc:creator>
  <cp:lastModifiedBy>Win7</cp:lastModifiedBy>
  <cp:revision>1</cp:revision>
  <dcterms:created xsi:type="dcterms:W3CDTF">2016-01-20T13:16:04Z</dcterms:created>
  <dcterms:modified xsi:type="dcterms:W3CDTF">2016-01-20T13:16:04Z</dcterms:modified>
</cp:coreProperties>
</file>